
<file path=[Content_Types].xml><?xml version="1.0" encoding="utf-8"?>
<Types xmlns="http://schemas.openxmlformats.org/package/2006/content-types">
  <Default Extension="emf" ContentType="image/x-emf"/>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1"/>
  </p:notesMasterIdLst>
  <p:sldIdLst>
    <p:sldId id="348" r:id="rId5"/>
    <p:sldId id="368" r:id="rId6"/>
    <p:sldId id="266" r:id="rId7"/>
    <p:sldId id="369" r:id="rId8"/>
    <p:sldId id="571" r:id="rId9"/>
    <p:sldId id="301" r:id="rId10"/>
    <p:sldId id="355" r:id="rId11"/>
    <p:sldId id="666" r:id="rId12"/>
    <p:sldId id="408" r:id="rId13"/>
    <p:sldId id="417" r:id="rId14"/>
    <p:sldId id="668" r:id="rId15"/>
    <p:sldId id="293" r:id="rId16"/>
    <p:sldId id="415" r:id="rId17"/>
    <p:sldId id="414" r:id="rId18"/>
    <p:sldId id="401" r:id="rId19"/>
    <p:sldId id="640" r:id="rId20"/>
    <p:sldId id="382" r:id="rId21"/>
    <p:sldId id="670" r:id="rId22"/>
    <p:sldId id="671" r:id="rId23"/>
    <p:sldId id="672" r:id="rId24"/>
    <p:sldId id="508" r:id="rId25"/>
    <p:sldId id="645" r:id="rId26"/>
    <p:sldId id="673" r:id="rId27"/>
    <p:sldId id="674" r:id="rId28"/>
    <p:sldId id="386" r:id="rId29"/>
    <p:sldId id="41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66"/>
            <p14:sldId id="408"/>
            <p14:sldId id="417"/>
            <p14:sldId id="668"/>
          </p14:sldIdLst>
        </p14:section>
        <p14:section name="Talk Tasks and CfUs" id="{4C9413DB-D0EA-4B28-BCAD-DF427EF851DC}">
          <p14:sldIdLst>
            <p14:sldId id="293"/>
            <p14:sldId id="415"/>
            <p14:sldId id="414"/>
            <p14:sldId id="401"/>
            <p14:sldId id="640"/>
            <p14:sldId id="382"/>
          </p14:sldIdLst>
        </p14:section>
        <p14:section name="IP/Activity section" id="{7BE6C088-FF53-8841-BAB4-205CA899FCE1}">
          <p14:sldIdLst>
            <p14:sldId id="670"/>
            <p14:sldId id="671"/>
            <p14:sldId id="672"/>
            <p14:sldId id="508"/>
            <p14:sldId id="645"/>
            <p14:sldId id="673"/>
            <p14:sldId id="674"/>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8"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2"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009193"/>
    <a:srgbClr val="0432FF"/>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C35504-2DAA-2446-B7D5-4B75FD01FFC4}" v="1" dt="2024-10-04T09:05:46.646"/>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061"/>
    <p:restoredTop sz="74688" autoAdjust="0"/>
  </p:normalViewPr>
  <p:slideViewPr>
    <p:cSldViewPr snapToGrid="0">
      <p:cViewPr varScale="1">
        <p:scale>
          <a:sx n="65" d="100"/>
          <a:sy n="65" d="100"/>
        </p:scale>
        <p:origin x="2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US" b="1" dirty="0"/>
              <a:t>Suggested exposition:</a:t>
            </a:r>
          </a:p>
          <a:p>
            <a:pPr marL="0" marR="0" lvl="0" indent="0" algn="l" rtl="0">
              <a:lnSpc>
                <a:spcPct val="100000"/>
              </a:lnSpc>
              <a:spcBef>
                <a:spcPts val="0"/>
              </a:spcBef>
              <a:spcAft>
                <a:spcPts val="0"/>
              </a:spcAft>
              <a:buClr>
                <a:schemeClr val="dk1"/>
              </a:buClr>
              <a:buSzPts val="1200"/>
              <a:buFont typeface="Calibri"/>
              <a:buNone/>
            </a:pPr>
            <a:r>
              <a:rPr lang="en-US" b="0" dirty="0"/>
              <a:t>If we know that base pairs are complementary, we can use this information to calculate the composition of DNA. </a:t>
            </a:r>
          </a:p>
          <a:p>
            <a:pPr marL="0" marR="0" lvl="0" indent="0" algn="l" rtl="0">
              <a:lnSpc>
                <a:spcPct val="100000"/>
              </a:lnSpc>
              <a:spcBef>
                <a:spcPts val="0"/>
              </a:spcBef>
              <a:spcAft>
                <a:spcPts val="0"/>
              </a:spcAft>
              <a:buClr>
                <a:schemeClr val="dk1"/>
              </a:buClr>
              <a:buSzPts val="1200"/>
              <a:buFont typeface="Calibri"/>
              <a:buNone/>
            </a:pPr>
            <a:endParaRPr lang="en-GB" b="0" i="0" baseline="0" dirty="0"/>
          </a:p>
          <a:p>
            <a:pPr marL="0" marR="0" lvl="0" indent="0" algn="l" rtl="0">
              <a:lnSpc>
                <a:spcPct val="100000"/>
              </a:lnSpc>
              <a:spcBef>
                <a:spcPts val="0"/>
              </a:spcBef>
              <a:spcAft>
                <a:spcPts val="0"/>
              </a:spcAft>
              <a:buClr>
                <a:schemeClr val="dk1"/>
              </a:buClr>
              <a:buSzPts val="1200"/>
              <a:buFont typeface="Calibri"/>
              <a:buNone/>
            </a:pPr>
            <a:endParaRPr lang="en-US"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8882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exposition:</a:t>
            </a:r>
          </a:p>
          <a:p>
            <a:r>
              <a:rPr lang="en-GB" dirty="0"/>
              <a:t>Proteins are also important naturally occurring polymers. They are made from amino acids. </a:t>
            </a:r>
          </a:p>
          <a:p>
            <a:r>
              <a:rPr lang="en-GB" dirty="0"/>
              <a:t>Amino acids have two different functional groups in a molecule. This means that they can react by condensation polymerisation to produce polypeptides.</a:t>
            </a:r>
            <a:r>
              <a:rPr lang="en-GB" b="0" i="0" dirty="0">
                <a:solidFill>
                  <a:srgbClr val="040C28"/>
                </a:solidFill>
                <a:effectLst/>
                <a:latin typeface="Google Sans"/>
              </a:rPr>
              <a:t> A polypeptide is a chain of many amino acids</a:t>
            </a:r>
            <a:r>
              <a:rPr lang="en-GB" b="0" i="0" dirty="0">
                <a:solidFill>
                  <a:srgbClr val="4D5156"/>
                </a:solidFill>
                <a:effectLst/>
                <a:latin typeface="Google Sans"/>
              </a:rPr>
              <a:t> and a protein contains one or more polypeptides. </a:t>
            </a: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Different amino acids can be combined in the same chain to produce proteins.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Let’s look at an example.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Glycine is the simplest of the amino acids.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Animate glycine.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It has two different functional groups in the molecule. That means it can polymerise with many other glycine molecules to make a polypeptide.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Animate polypeptide. </a:t>
            </a:r>
            <a:r>
              <a:rPr lang="en-GB" b="0" dirty="0"/>
              <a:t>This shows a section of the polypeptide formed. </a:t>
            </a:r>
            <a:endParaRPr lang="en-GB" b="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t>What else will be formed in this reaction?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1" dirty="0"/>
              <a:t>Water. </a:t>
            </a:r>
          </a:p>
          <a:p>
            <a:r>
              <a:rPr lang="en-GB" dirty="0"/>
              <a:t>Unlike in condensation polymerisation reactions where there are two different monomers, here there is only one type of monomer. This means that instead of there being two water molecules for every monomer (one formed from the function group at each end), there is just one. So we can write this as nH</a:t>
            </a:r>
            <a:r>
              <a:rPr lang="en-GB" baseline="-25000" dirty="0"/>
              <a:t>2</a:t>
            </a:r>
            <a:r>
              <a:rPr lang="en-GB" dirty="0"/>
              <a:t>O.</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238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correct </a:t>
            </a:r>
          </a:p>
          <a:p>
            <a:r>
              <a:rPr lang="en-GB" b="0" dirty="0"/>
              <a:t>Yellow: incorrect</a:t>
            </a:r>
          </a:p>
          <a:p>
            <a:r>
              <a:rPr lang="en-GB" b="0" dirty="0"/>
              <a:t>Green: incorrect</a:t>
            </a:r>
          </a:p>
          <a:p>
            <a:r>
              <a:rPr lang="en-GB" b="0" dirty="0"/>
              <a:t>Pink: correct</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pPr marL="0" marR="0" lvl="0" indent="0" algn="l" rtl="0">
              <a:lnSpc>
                <a:spcPct val="100000"/>
              </a:lnSpc>
              <a:spcBef>
                <a:spcPts val="0"/>
              </a:spcBef>
              <a:spcAft>
                <a:spcPts val="0"/>
              </a:spcAft>
              <a:buClr>
                <a:schemeClr val="dk1"/>
              </a:buClr>
              <a:buSzPts val="1200"/>
              <a:buFont typeface="Calibri"/>
              <a:buNone/>
            </a:pPr>
            <a:endParaRPr lang="en-US" dirty="0"/>
          </a:p>
          <a:p>
            <a:pPr marL="0" marR="0" lvl="0" indent="0" algn="l" rtl="0">
              <a:lnSpc>
                <a:spcPct val="100000"/>
              </a:lnSpc>
              <a:spcBef>
                <a:spcPts val="0"/>
              </a:spcBef>
              <a:spcAft>
                <a:spcPts val="0"/>
              </a:spcAft>
              <a:buClr>
                <a:schemeClr val="dk1"/>
              </a:buClr>
              <a:buSzPts val="1200"/>
              <a:buFont typeface="Calibri"/>
              <a:buNone/>
            </a:pPr>
            <a:r>
              <a:rPr lang="en-US" b="1" dirty="0"/>
              <a:t>Suggested guidance: </a:t>
            </a:r>
            <a:r>
              <a:rPr lang="en-GB" b="0" u="none" baseline="0" dirty="0"/>
              <a:t>Students to work in pairs to work through the tasks using MWBs or A3 paper. </a:t>
            </a:r>
            <a:endParaRPr lang="en-GB" b="1" i="0" u="none" baseline="0" dirty="0"/>
          </a:p>
          <a:p>
            <a:pPr marL="0" marR="0" lvl="0" indent="0" algn="l" rtl="0">
              <a:lnSpc>
                <a:spcPct val="100000"/>
              </a:lnSpc>
              <a:spcBef>
                <a:spcPts val="0"/>
              </a:spcBef>
              <a:spcAft>
                <a:spcPts val="0"/>
              </a:spcAft>
              <a:buClr>
                <a:schemeClr val="dk1"/>
              </a:buClr>
              <a:buSzPts val="1200"/>
              <a:buFont typeface="Calibri"/>
              <a:buNone/>
            </a:pPr>
            <a:endParaRPr lang="en-GB" b="1" i="0" u="none" baseline="0" dirty="0"/>
          </a:p>
          <a:p>
            <a:pPr marL="0" marR="0" lvl="0" indent="0" algn="l" rtl="0">
              <a:lnSpc>
                <a:spcPct val="100000"/>
              </a:lnSpc>
              <a:spcBef>
                <a:spcPts val="0"/>
              </a:spcBef>
              <a:spcAft>
                <a:spcPts val="0"/>
              </a:spcAft>
              <a:buClr>
                <a:schemeClr val="dk1"/>
              </a:buClr>
              <a:buSzPts val="1200"/>
              <a:buFont typeface="Calibri"/>
              <a:buNone/>
            </a:pPr>
            <a:r>
              <a:rPr lang="en-GB" b="1" i="0" u="none" baseline="0" dirty="0"/>
              <a:t>Model answers on next slide.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32872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i="0" dirty="0"/>
              <a:t>Purpose: </a:t>
            </a:r>
            <a:r>
              <a:rPr lang="en-GB" b="0" i="0" dirty="0"/>
              <a:t>to provide students with time to develop their understanding of the structure of DNA. </a:t>
            </a:r>
          </a:p>
          <a:p>
            <a:pPr marL="0" marR="0" lvl="0" indent="0" algn="l" rtl="0">
              <a:lnSpc>
                <a:spcPct val="100000"/>
              </a:lnSpc>
              <a:spcBef>
                <a:spcPts val="0"/>
              </a:spcBef>
              <a:spcAft>
                <a:spcPts val="0"/>
              </a:spcAft>
              <a:buClr>
                <a:schemeClr val="dk1"/>
              </a:buClr>
              <a:buSzPts val="1200"/>
              <a:buFont typeface="Calibri"/>
              <a:buNone/>
            </a:pPr>
            <a:endParaRPr lang="en-US" dirty="0"/>
          </a:p>
          <a:p>
            <a:pPr marL="0" marR="0" lvl="0" indent="0" algn="l" rtl="0">
              <a:lnSpc>
                <a:spcPct val="100000"/>
              </a:lnSpc>
              <a:spcBef>
                <a:spcPts val="0"/>
              </a:spcBef>
              <a:spcAft>
                <a:spcPts val="0"/>
              </a:spcAft>
              <a:buClr>
                <a:schemeClr val="dk1"/>
              </a:buClr>
              <a:buSzPts val="1200"/>
              <a:buFont typeface="Calibri"/>
              <a:buNone/>
            </a:pPr>
            <a:r>
              <a:rPr lang="en-US" b="1" dirty="0"/>
              <a:t>Suggested guidance: </a:t>
            </a:r>
            <a:r>
              <a:rPr lang="en-GB" b="0" u="none" baseline="0" dirty="0"/>
              <a:t>Students could use this to peer-mark the work of another group, or it could be used to review the activity as a class. </a:t>
            </a:r>
            <a:endParaRPr lang="en-GB" sz="1200" b="1" i="0" u="none" baseline="0" dirty="0">
              <a:latin typeface="Calibri"/>
              <a:cs typeface="Calibri"/>
            </a:endParaRPr>
          </a:p>
          <a:p>
            <a:pPr marL="0" marR="0" lvl="0" indent="0" algn="l" rtl="0">
              <a:lnSpc>
                <a:spcPct val="100000"/>
              </a:lnSpc>
              <a:spcBef>
                <a:spcPts val="0"/>
              </a:spcBef>
              <a:spcAft>
                <a:spcPts val="0"/>
              </a:spcAft>
              <a:buClr>
                <a:schemeClr val="dk1"/>
              </a:buClr>
              <a:buSzPts val="1200"/>
              <a:buFont typeface="Calibri"/>
              <a:buNone/>
            </a:pPr>
            <a:endParaRPr lang="en-GB" sz="1200" b="1" i="0" u="none" baseline="0" dirty="0">
              <a:latin typeface="Calibri"/>
              <a:cs typeface="Calibri"/>
            </a:endParaRPr>
          </a:p>
          <a:p>
            <a:pPr marL="0" marR="0" lvl="0" indent="0" algn="l" rtl="0">
              <a:lnSpc>
                <a:spcPct val="100000"/>
              </a:lnSpc>
              <a:spcBef>
                <a:spcPts val="0"/>
              </a:spcBef>
              <a:spcAft>
                <a:spcPts val="0"/>
              </a:spcAft>
              <a:buClr>
                <a:schemeClr val="dk1"/>
              </a:buClr>
              <a:buSzPts val="1200"/>
              <a:buFont typeface="Calibri"/>
              <a:buNone/>
            </a:pPr>
            <a:r>
              <a:rPr lang="en-GB" sz="1200" b="1" dirty="0">
                <a:latin typeface="Century Gothic" panose="020B0502020202020204" pitchFamily="34" charset="0"/>
                <a:cs typeface="Century Gothic"/>
              </a:rPr>
              <a:t>Stretch: </a:t>
            </a:r>
            <a:r>
              <a:rPr lang="en-GB" sz="1200" dirty="0">
                <a:latin typeface="Century Gothic" panose="020B0502020202020204" pitchFamily="34" charset="0"/>
                <a:cs typeface="Century Gothic"/>
              </a:rPr>
              <a:t>The two DNA strands are </a:t>
            </a:r>
            <a:r>
              <a:rPr lang="en-GB" sz="1200" b="1" dirty="0">
                <a:latin typeface="Century Gothic" panose="020B0502020202020204" pitchFamily="34" charset="0"/>
                <a:cs typeface="Century Gothic"/>
              </a:rPr>
              <a:t>antiparallel.</a:t>
            </a:r>
            <a:r>
              <a:rPr lang="en-GB" sz="1200" dirty="0">
                <a:latin typeface="Century Gothic" panose="020B0502020202020204" pitchFamily="34" charset="0"/>
                <a:cs typeface="Century Gothic"/>
              </a:rPr>
              <a:t> Suggest what this means. </a:t>
            </a:r>
          </a:p>
          <a:p>
            <a:pPr marL="0" marR="0" lvl="0" indent="0" algn="l" rtl="0">
              <a:lnSpc>
                <a:spcPct val="100000"/>
              </a:lnSpc>
              <a:spcBef>
                <a:spcPts val="0"/>
              </a:spcBef>
              <a:spcAft>
                <a:spcPts val="0"/>
              </a:spcAft>
              <a:buClr>
                <a:schemeClr val="dk1"/>
              </a:buClr>
              <a:buSzPts val="1200"/>
              <a:buFont typeface="Calibri"/>
              <a:buNone/>
            </a:pPr>
            <a:r>
              <a:rPr lang="en-GB" sz="1200" b="1" dirty="0">
                <a:solidFill>
                  <a:schemeClr val="accent1"/>
                </a:solidFill>
                <a:latin typeface="Century Gothic" panose="020B0502020202020204" pitchFamily="34" charset="0"/>
              </a:rPr>
              <a:t>Answer</a:t>
            </a:r>
            <a:r>
              <a:rPr lang="en-GB" sz="1200" dirty="0">
                <a:solidFill>
                  <a:schemeClr val="accent1"/>
                </a:solidFill>
                <a:latin typeface="Century Gothic" panose="020B0502020202020204" pitchFamily="34" charset="0"/>
              </a:rPr>
              <a:t>: The two strands run side by side to each other, but the nucleotides face in the opposite direction</a:t>
            </a:r>
          </a:p>
          <a:p>
            <a:pPr marL="0" marR="0" lvl="0" indent="0" algn="l" rtl="0">
              <a:lnSpc>
                <a:spcPct val="100000"/>
              </a:lnSpc>
              <a:spcBef>
                <a:spcPts val="0"/>
              </a:spcBef>
              <a:spcAft>
                <a:spcPts val="0"/>
              </a:spcAft>
              <a:buClr>
                <a:schemeClr val="dk1"/>
              </a:buClr>
              <a:buSzPts val="1200"/>
              <a:buFont typeface="Calibri"/>
              <a:buNone/>
            </a:pPr>
            <a:endParaRPr lang="en-GB" b="1" i="0" u="none" baseline="0" dirty="0"/>
          </a:p>
          <a:p>
            <a:pPr marL="0" marR="0" lvl="0" indent="0" algn="l" rtl="0">
              <a:lnSpc>
                <a:spcPct val="100000"/>
              </a:lnSpc>
              <a:spcBef>
                <a:spcPts val="0"/>
              </a:spcBef>
              <a:spcAft>
                <a:spcPts val="0"/>
              </a:spcAft>
              <a:buClr>
                <a:schemeClr val="dk1"/>
              </a:buClr>
              <a:buSzPts val="1200"/>
              <a:buFont typeface="Calibri"/>
              <a:buNone/>
            </a:pPr>
            <a:endParaRPr lang="en-GB" b="1" i="0" u="none" baseline="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9866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US" b="0" dirty="0"/>
              <a:t>1C</a:t>
            </a:r>
          </a:p>
          <a:p>
            <a:pPr marL="0" marR="0" lvl="0" indent="0" algn="l" rtl="0">
              <a:lnSpc>
                <a:spcPct val="100000"/>
              </a:lnSpc>
              <a:spcBef>
                <a:spcPts val="0"/>
              </a:spcBef>
              <a:spcAft>
                <a:spcPts val="0"/>
              </a:spcAft>
              <a:buClr>
                <a:schemeClr val="dk1"/>
              </a:buClr>
              <a:buSzPts val="1200"/>
              <a:buFont typeface="Calibri"/>
              <a:buNone/>
            </a:pPr>
            <a:r>
              <a:rPr lang="en-US" b="0" dirty="0"/>
              <a:t>2A</a:t>
            </a:r>
          </a:p>
          <a:p>
            <a:pPr marL="0" marR="0" lvl="0" indent="0" algn="l" rtl="0">
              <a:lnSpc>
                <a:spcPct val="100000"/>
              </a:lnSpc>
              <a:spcBef>
                <a:spcPts val="0"/>
              </a:spcBef>
              <a:spcAft>
                <a:spcPts val="0"/>
              </a:spcAft>
              <a:buClr>
                <a:schemeClr val="dk1"/>
              </a:buClr>
              <a:buSzPts val="1200"/>
              <a:buFont typeface="Calibri"/>
              <a:buNone/>
            </a:pPr>
            <a:r>
              <a:rPr lang="en-US" b="0" dirty="0"/>
              <a:t>3B</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1386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a:p>
            <a:endParaRPr lang="en-GB" dirty="0"/>
          </a:p>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71989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a:p>
            <a:endParaRPr lang="en-GB" dirty="0"/>
          </a:p>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2883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Name the type of bonding found in polymers.</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Compare the processes of addition and condensation polymerisation.</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Covalent</a:t>
            </a:r>
          </a:p>
          <a:p>
            <a:pPr marL="0" lvl="0" indent="0" algn="l" rtl="0">
              <a:lnSpc>
                <a:spcPct val="100000"/>
              </a:lnSpc>
              <a:spcBef>
                <a:spcPts val="0"/>
              </a:spcBef>
              <a:spcAft>
                <a:spcPts val="0"/>
              </a:spcAft>
              <a:buSzPts val="1400"/>
              <a:buNone/>
            </a:pPr>
            <a:r>
              <a:rPr lang="en-GB" dirty="0"/>
              <a:t>Stretch: </a:t>
            </a:r>
            <a:r>
              <a:rPr lang="en-GB" sz="1200" b="0" i="0" u="none" strike="noStrike" cap="none" dirty="0">
                <a:solidFill>
                  <a:srgbClr val="1F3864"/>
                </a:solidFill>
                <a:latin typeface="Century Gothic"/>
                <a:sym typeface="Century Gothic"/>
              </a:rPr>
              <a:t>Both produce a polymer from monomers but addition polymerisation only produces the polymer while condensation polymerisation also produces a small molecule, usually water. Condensation polymerisation requires monomers with two functional groups while addition polymerisation requires monomers with a C=C double bond.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endParaRPr lang="en-GB" dirty="0"/>
          </a:p>
          <a:p>
            <a:endParaRPr lang="en-GB" dirty="0"/>
          </a:p>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72255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confused the monomers for proteins/polypeptides. If students answer C, they have not understood that the whole nucleotide is the repeating unit and that base pairs are found on opposite strands. </a:t>
            </a:r>
            <a:r>
              <a:rPr lang="en-GB" i="1" dirty="0"/>
              <a:t>To fix-it, review the structure of DNA.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understood where ethene and therefore polyethene comes from. If students answer C, they have confused monomers and polymers. </a:t>
            </a:r>
            <a:r>
              <a:rPr lang="en-GB" b="0" i="1" dirty="0"/>
              <a:t>To fix it, review the examples of naturally occurring polymers and explain the difference between naturally-occurring and man-made.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recognised the correct description of the functional groups but not the type of polymerisation. If students answer C, they have recognised the correct type of polymerisation but not the correct description of the functional groups. </a:t>
            </a:r>
            <a:r>
              <a:rPr lang="en-GB" b="0" i="1" dirty="0"/>
              <a:t>To fix it, review how polypeptides are made from amino acids through condensation polymerisation. </a:t>
            </a:r>
            <a:endParaRPr lang="en-GB"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baseline="0"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Nucleus, cell membrane, cytoplasm, mitochondria</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Eukaryotic cells contain membrane bound organelles, including the nucleus. Prokaryotic cells contain DNA in loops or a plasmid. </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Bacteria, archaea</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dirty="0">
                <a:solidFill>
                  <a:schemeClr val="dk1"/>
                </a:solidFill>
                <a:latin typeface="Century Gothic"/>
                <a:ea typeface="Century Gothic"/>
                <a:cs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It contains the instructions for all living organisms to grow, survive and reproduce.</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A double helix structure with two strands of DNA that contain nucleotides.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A and T, C and G</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dirty="0">
                <a:solidFill>
                  <a:schemeClr val="dk1"/>
                </a:solidFill>
                <a:latin typeface="Century Gothic"/>
                <a:ea typeface="Century Gothic"/>
                <a:cs typeface="Century Gothic"/>
                <a:sym typeface="Century Gothic"/>
              </a:rPr>
              <a:t>Nucleotides, made of a base, a sugar and a phosphate group</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final lesson, which is for separate science students, students will look at different naturally occurring polymers. This will include a review of the structure of DNA from B3.3. Higher tier students will also look in more detail at the functional groups of amino acids.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1" kern="1200" dirty="0">
                <a:solidFill>
                  <a:schemeClr val="tx1"/>
                </a:solidFill>
                <a:effectLst/>
                <a:latin typeface="+mn-lt"/>
                <a:ea typeface="+mn-ea"/>
                <a:cs typeface="+mn-cs"/>
              </a:rPr>
              <a:t>One of the most important naturally occurring polymers is DNA. Why is DNA so important?</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C5.1.15 Lesson Objectives:</a:t>
            </a:r>
          </a:p>
          <a:p>
            <a:r>
              <a:rPr lang="en-US" sz="1800" dirty="0">
                <a:latin typeface="Century Gothic" panose="020B0502020202020204" pitchFamily="34" charset="0"/>
              </a:rPr>
              <a:t>Critical: Identify different naturally occurring polymers and their monomers</a:t>
            </a:r>
          </a:p>
          <a:p>
            <a:r>
              <a:rPr lang="en-US" sz="1800" dirty="0">
                <a:latin typeface="Century Gothic" panose="020B0502020202020204" pitchFamily="34" charset="0"/>
              </a:rPr>
              <a:t>Core: Describe the structure of DNA</a:t>
            </a:r>
          </a:p>
          <a:p>
            <a:r>
              <a:rPr lang="en-US" sz="1800" dirty="0">
                <a:latin typeface="Century Gothic" panose="020B0502020202020204" pitchFamily="34" charset="0"/>
              </a:rPr>
              <a:t>Stretch: (HT) Describe how polypeptides are produced from amino acids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the monomers that react in addition and condensation polymerisation. If students answer B, they have confused the requirements of the reactant monomers with the product. </a:t>
            </a:r>
            <a:r>
              <a:rPr lang="en-GB" i="1" dirty="0"/>
              <a:t>To fix-it, review the differences in the monomers for addition and condensation polymerisation.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incorrectly suggested that a polymer is a small molecule, which is a common error in exam answers for this question. If students answer C, they have not identified that water is the most commonly made small molecule. </a:t>
            </a:r>
            <a:r>
              <a:rPr lang="en-GB" b="0" i="1" dirty="0"/>
              <a:t>To fix it, review what happens during condensation polymerisation and show how water is produced from the functional groups.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are not clear on the difference between addition and condensation polymerisation. If students answer C, they have not recognised that amino acids are the monomers. </a:t>
            </a:r>
            <a:r>
              <a:rPr lang="en-GB" b="0" i="1" dirty="0"/>
              <a:t>To fix it, review an example of a condensation polymerisation reaction. </a:t>
            </a:r>
            <a:endParaRPr lang="en-GB" i="1" dirty="0"/>
          </a:p>
          <a:p>
            <a:pPr marL="0" marR="0" lvl="0" indent="0" algn="l" rtl="0">
              <a:lnSpc>
                <a:spcPct val="100000"/>
              </a:lnSpc>
              <a:spcBef>
                <a:spcPts val="0"/>
              </a:spcBef>
              <a:spcAft>
                <a:spcPts val="0"/>
              </a:spcAft>
              <a:buClr>
                <a:schemeClr val="dk1"/>
              </a:buClr>
              <a:buSzPts val="1200"/>
              <a:buFont typeface="+mj-lt"/>
              <a:buNone/>
            </a:pPr>
            <a:endParaRPr lang="en-GB" b="1"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exposition:</a:t>
            </a:r>
            <a:endParaRPr lang="en-GB" dirty="0"/>
          </a:p>
          <a:p>
            <a:r>
              <a:rPr lang="en-GB" dirty="0"/>
              <a:t>Over the last couple of lessons, we have looked at different ways of making polymers. </a:t>
            </a:r>
          </a:p>
          <a:p>
            <a:r>
              <a:rPr lang="en-GB" i="1" dirty="0"/>
              <a:t>What is a polymer?</a:t>
            </a:r>
          </a:p>
          <a:p>
            <a:r>
              <a:rPr lang="en-GB" b="1" i="1" dirty="0"/>
              <a:t>A long chain molecule made of repeating units. </a:t>
            </a:r>
          </a:p>
          <a:p>
            <a:r>
              <a:rPr lang="en-GB" b="0" i="0" dirty="0"/>
              <a:t>One of the polymers we looked at in the last lesson was polyester, which is formed through condensation polymerisation. There are some man-made polyesters, such as those made for clothing, but some can also be naturally-occurring. </a:t>
            </a:r>
          </a:p>
          <a:p>
            <a:r>
              <a:rPr lang="en-GB" b="0" i="0" dirty="0"/>
              <a:t>Over the course of your science learning, we have also met other naturally occurring polymers. One of the most important of these is DNA. </a:t>
            </a:r>
            <a:r>
              <a:rPr lang="en-GB" dirty="0"/>
              <a:t>DNA (deoxyribonucleic acid) is a large molecule essential for life, as it encodes genetic instructions for the development and functioning of living organisms and viruses. Most DNA molecules are two polymer chains, made from four different monomers called nucleotides, in the form of a double helix.</a:t>
            </a:r>
          </a:p>
          <a:p>
            <a:r>
              <a:rPr lang="en-GB" dirty="0"/>
              <a:t>Other naturally occurring polymers important for life include proteins, starch and cellulose.</a:t>
            </a:r>
          </a:p>
          <a:p>
            <a:r>
              <a:rPr lang="en-GB" dirty="0"/>
              <a:t>Now let’s look at the structure of DNA in more detail.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5476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US" b="1" dirty="0"/>
              <a:t>This slide and the following slide are a review of the structure of DNA from B3.3 </a:t>
            </a:r>
          </a:p>
          <a:p>
            <a:pPr marL="0" marR="0" lvl="0" indent="0" algn="l" rtl="0">
              <a:lnSpc>
                <a:spcPct val="100000"/>
              </a:lnSpc>
              <a:spcBef>
                <a:spcPts val="0"/>
              </a:spcBef>
              <a:spcAft>
                <a:spcPts val="0"/>
              </a:spcAft>
              <a:buClr>
                <a:schemeClr val="dk1"/>
              </a:buClr>
              <a:buSzPts val="1200"/>
              <a:buFont typeface="Calibri"/>
              <a:buNone/>
            </a:pPr>
            <a:endParaRPr lang="en-US" b="1" dirty="0"/>
          </a:p>
          <a:p>
            <a:pPr marL="0" marR="0" lvl="0" indent="0" algn="l" rtl="0">
              <a:lnSpc>
                <a:spcPct val="100000"/>
              </a:lnSpc>
              <a:spcBef>
                <a:spcPts val="0"/>
              </a:spcBef>
              <a:spcAft>
                <a:spcPts val="0"/>
              </a:spcAft>
              <a:buClr>
                <a:schemeClr val="dk1"/>
              </a:buClr>
              <a:buSzPts val="1200"/>
              <a:buFont typeface="Calibri"/>
              <a:buNone/>
            </a:pPr>
            <a:r>
              <a:rPr lang="en-US" b="1" dirty="0"/>
              <a:t>Suggested exposition (it would be beneficial to have a model of DNA to use to exemplify the structure – request from your technician): </a:t>
            </a:r>
          </a:p>
          <a:p>
            <a:pPr marL="0" marR="0" lvl="0" indent="0" algn="l" rtl="0">
              <a:lnSpc>
                <a:spcPct val="100000"/>
              </a:lnSpc>
              <a:spcBef>
                <a:spcPts val="0"/>
              </a:spcBef>
              <a:spcAft>
                <a:spcPts val="0"/>
              </a:spcAft>
              <a:buClr>
                <a:schemeClr val="dk1"/>
              </a:buClr>
              <a:buSzPts val="1200"/>
              <a:buFont typeface="Calibri"/>
              <a:buNone/>
            </a:pPr>
            <a:r>
              <a:rPr lang="en-US" b="0" i="0" dirty="0"/>
              <a:t>We know that DNA is a polymer, made from many monomers. These monomers are called nucleotides. The diagram here shows the structure of a nucleotide, but we don’t need to be able to draw it in this much detail. Let’s simplify it. </a:t>
            </a:r>
          </a:p>
          <a:p>
            <a:pPr marL="0" marR="0" lvl="0" indent="0" algn="l" rtl="0">
              <a:lnSpc>
                <a:spcPct val="100000"/>
              </a:lnSpc>
              <a:spcBef>
                <a:spcPts val="0"/>
              </a:spcBef>
              <a:spcAft>
                <a:spcPts val="0"/>
              </a:spcAft>
              <a:buClr>
                <a:schemeClr val="dk1"/>
              </a:buClr>
              <a:buSzPts val="1200"/>
              <a:buFont typeface="Calibri"/>
              <a:buNone/>
            </a:pPr>
            <a:endParaRPr lang="en-US" b="0" i="0" dirty="0"/>
          </a:p>
          <a:p>
            <a:pPr marL="0" marR="0" lvl="0" indent="0" algn="l" rtl="0">
              <a:lnSpc>
                <a:spcPct val="100000"/>
              </a:lnSpc>
              <a:spcBef>
                <a:spcPts val="0"/>
              </a:spcBef>
              <a:spcAft>
                <a:spcPts val="0"/>
              </a:spcAft>
              <a:buClr>
                <a:schemeClr val="dk1"/>
              </a:buClr>
              <a:buSzPts val="1200"/>
              <a:buFont typeface="Calibri"/>
              <a:buNone/>
            </a:pPr>
            <a:r>
              <a:rPr lang="en-US" b="0" i="0" dirty="0"/>
              <a:t>Each nucleotide is made of three parts, a phosphate group, a sugar and a base. The phosphate and sugar make the backbone of the DNA (you could choose to dual code this to help students visualize the phosphate and pentose sugar making up the sugar-phosphate backbone). The backbone provides stability to the DNA molecule and protects the bases inside. The sequence of bases determines the genetic code. </a:t>
            </a:r>
          </a:p>
          <a:p>
            <a:pPr marL="0" marR="0" lvl="0" indent="0" algn="l" rtl="0">
              <a:lnSpc>
                <a:spcPct val="100000"/>
              </a:lnSpc>
              <a:spcBef>
                <a:spcPts val="0"/>
              </a:spcBef>
              <a:spcAft>
                <a:spcPts val="0"/>
              </a:spcAft>
              <a:buClr>
                <a:schemeClr val="dk1"/>
              </a:buClr>
              <a:buSzPts val="1200"/>
              <a:buFont typeface="Calibri"/>
              <a:buNone/>
            </a:pPr>
            <a:endParaRPr lang="en-US" b="0" i="0" dirty="0"/>
          </a:p>
          <a:p>
            <a:pPr marL="0" marR="0" lvl="0" indent="0" algn="l" rtl="0">
              <a:lnSpc>
                <a:spcPct val="100000"/>
              </a:lnSpc>
              <a:spcBef>
                <a:spcPts val="0"/>
              </a:spcBef>
              <a:spcAft>
                <a:spcPts val="0"/>
              </a:spcAft>
              <a:buClr>
                <a:schemeClr val="dk1"/>
              </a:buClr>
              <a:buSzPts val="1200"/>
              <a:buFont typeface="Calibri"/>
              <a:buNone/>
            </a:pPr>
            <a:r>
              <a:rPr lang="en-US" b="0" i="0" dirty="0"/>
              <a:t>There are four different types of bases: Adenine, Thymine, Cytosine and Guanine. We just need to know the letters. A always pairs with T and C always pairs with G, as their shapes are </a:t>
            </a:r>
            <a:r>
              <a:rPr lang="en-US" b="1" i="0" dirty="0"/>
              <a:t>complementary</a:t>
            </a:r>
            <a:r>
              <a:rPr lang="en-US" b="0" i="0" dirty="0"/>
              <a:t> (</a:t>
            </a:r>
            <a:r>
              <a:rPr lang="en-US" b="0" i="1" dirty="0"/>
              <a:t>Where have we heard the term ‘complementary’ before? Answer: When looking at the lock and key theory of enzyme action). </a:t>
            </a:r>
            <a:endParaRPr lang="en-GB" b="0" i="0" dirty="0"/>
          </a:p>
          <a:p>
            <a:pPr marL="0" marR="0" lvl="0" indent="0" algn="l" rtl="0">
              <a:lnSpc>
                <a:spcPct val="100000"/>
              </a:lnSpc>
              <a:spcBef>
                <a:spcPts val="0"/>
              </a:spcBef>
              <a:spcAft>
                <a:spcPts val="0"/>
              </a:spcAft>
              <a:buClr>
                <a:schemeClr val="dk1"/>
              </a:buClr>
              <a:buSzPts val="1200"/>
              <a:buFont typeface="Calibri"/>
              <a:buNone/>
            </a:pPr>
            <a:endParaRPr lang="en-GB" b="0" i="0" baseline="0" dirty="0"/>
          </a:p>
          <a:p>
            <a:pPr marL="0" marR="0" lvl="0" indent="0" algn="l" rtl="0">
              <a:lnSpc>
                <a:spcPct val="100000"/>
              </a:lnSpc>
              <a:spcBef>
                <a:spcPts val="0"/>
              </a:spcBef>
              <a:spcAft>
                <a:spcPts val="0"/>
              </a:spcAft>
              <a:buClr>
                <a:schemeClr val="dk1"/>
              </a:buClr>
              <a:buSzPts val="1200"/>
              <a:buFont typeface="Calibri"/>
              <a:buNone/>
            </a:pPr>
            <a:r>
              <a:rPr lang="en-GB" b="1" i="0" baseline="0" dirty="0"/>
              <a:t>Stretch: </a:t>
            </a:r>
            <a:r>
              <a:rPr lang="en-GB" b="0" i="0" baseline="0" dirty="0"/>
              <a:t>there are two Hydrogen bonds between A and T and 3 Hydrogen bonds between C and G. Overall this produces a large number of bonds throughout the length of DNA and this creates stability in the DNA structure. Each individual H bond is fairly weak but added together the effect becomes very strong. </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i="0" baseline="0" dirty="0"/>
              <a:t>Stretch: </a:t>
            </a:r>
            <a:r>
              <a:rPr lang="en-GB" b="0" i="0" baseline="0" dirty="0"/>
              <a:t>The possible reasons behind complementary base pairing could be discussed. Including fidelity of message during replication, stability of structure. </a:t>
            </a:r>
          </a:p>
          <a:p>
            <a:pPr marL="0" marR="0" lvl="0" indent="0" algn="l" rtl="0">
              <a:lnSpc>
                <a:spcPct val="100000"/>
              </a:lnSpc>
              <a:spcBef>
                <a:spcPts val="0"/>
              </a:spcBef>
              <a:spcAft>
                <a:spcPts val="0"/>
              </a:spcAft>
              <a:buClr>
                <a:schemeClr val="dk1"/>
              </a:buClr>
              <a:buSzPts val="1200"/>
              <a:buFont typeface="Calibri"/>
              <a:buNone/>
            </a:pPr>
            <a:endParaRPr lang="en-GB" b="0" i="0" baseline="0" dirty="0"/>
          </a:p>
          <a:p>
            <a:pPr marL="0" marR="0" lvl="0" indent="0" algn="l" rtl="0">
              <a:lnSpc>
                <a:spcPct val="100000"/>
              </a:lnSpc>
              <a:spcBef>
                <a:spcPts val="0"/>
              </a:spcBef>
              <a:spcAft>
                <a:spcPts val="0"/>
              </a:spcAft>
              <a:buClr>
                <a:schemeClr val="dk1"/>
              </a:buClr>
              <a:buSzPts val="1200"/>
              <a:buFont typeface="Calibri"/>
              <a:buNone/>
            </a:pPr>
            <a:endParaRPr lang="en-US"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35086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A1CA0288-3EF9-5C00-A802-1BE06B51726D}"/>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cxnSp>
        <p:nvCxnSpPr>
          <p:cNvPr id="3" name="Straight Connector 2">
            <a:extLst>
              <a:ext uri="{FF2B5EF4-FFF2-40B4-BE49-F238E27FC236}">
                <a16:creationId xmlns:a16="http://schemas.microsoft.com/office/drawing/2014/main" id="{594AEA53-AE7D-3BBD-4450-6427C5FC33AE}"/>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cxnSp>
        <p:nvCxnSpPr>
          <p:cNvPr id="3" name="Straight Connector 2">
            <a:extLst>
              <a:ext uri="{FF2B5EF4-FFF2-40B4-BE49-F238E27FC236}">
                <a16:creationId xmlns:a16="http://schemas.microsoft.com/office/drawing/2014/main" id="{C5D7CCCA-AC76-1FD7-FA95-771EB4E50507}"/>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104DD608-9F4A-5057-38B6-AE5E8E4A024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5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cxnSp>
        <p:nvCxnSpPr>
          <p:cNvPr id="3" name="Straight Connector 2">
            <a:extLst>
              <a:ext uri="{FF2B5EF4-FFF2-40B4-BE49-F238E27FC236}">
                <a16:creationId xmlns:a16="http://schemas.microsoft.com/office/drawing/2014/main" id="{B01E5F4C-7C71-DB38-A283-60052696C9FB}"/>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1709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5DC93083-E019-F1DF-DB2B-DFDA9A6A9FF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A13FCAD1-01C9-BEE1-17F9-F98F9584B105}"/>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97703EC4-8CFA-A4DF-CFA5-FE06971D012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9A1CF30D-E75D-42E4-3D55-FD04821A553D}"/>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A1A514B5-82A3-4ECE-A407-37944A66539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D657B3F7-A43C-B4F0-1F74-A12F17E11FD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0C613ECA-E61B-52DB-4235-84954BED5F0A}"/>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 id="2147483780" r:id="rId14"/>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5E120A3-C236-46DF-8F63-2F4AF2051EBA}"/>
              </a:ext>
            </a:extLst>
          </p:cNvPr>
          <p:cNvSpPr/>
          <p:nvPr/>
        </p:nvSpPr>
        <p:spPr>
          <a:xfrm>
            <a:off x="433034" y="3422524"/>
            <a:ext cx="10767657" cy="2677656"/>
          </a:xfrm>
          <a:prstGeom prst="rect">
            <a:avLst/>
          </a:prstGeom>
        </p:spPr>
        <p:txBody>
          <a:bodyPr wrap="square">
            <a:spAutoFit/>
          </a:bodyPr>
          <a:lstStyle/>
          <a:p>
            <a:r>
              <a:rPr lang="en-GB" sz="2400" b="1" dirty="0">
                <a:latin typeface="Century Gothic"/>
                <a:cs typeface="Century Gothic"/>
              </a:rPr>
              <a:t>Example:</a:t>
            </a:r>
          </a:p>
          <a:p>
            <a:endParaRPr lang="en-GB" sz="2400" b="1" dirty="0">
              <a:latin typeface="Century Gothic"/>
              <a:cs typeface="Century Gothic"/>
            </a:endParaRPr>
          </a:p>
          <a:p>
            <a:r>
              <a:rPr lang="en-GB" sz="2400" dirty="0">
                <a:latin typeface="Century Gothic"/>
                <a:cs typeface="Century Gothic"/>
              </a:rPr>
              <a:t>33% of nucleotides in DNA molecule include the base Thymine (T):</a:t>
            </a:r>
          </a:p>
          <a:p>
            <a:endParaRPr lang="en-GB" sz="2400" dirty="0">
              <a:latin typeface="Century Gothic"/>
              <a:cs typeface="Century Gothic"/>
            </a:endParaRPr>
          </a:p>
          <a:p>
            <a:pPr marL="457200" indent="-457200">
              <a:buAutoNum type="alphaLcParenR"/>
            </a:pPr>
            <a:r>
              <a:rPr lang="en-GB" sz="2400" dirty="0">
                <a:latin typeface="Century Gothic"/>
                <a:cs typeface="Century Gothic"/>
              </a:rPr>
              <a:t>What percentage of the nucleotides contain Adenine?</a:t>
            </a:r>
          </a:p>
          <a:p>
            <a:pPr marL="457200" indent="-457200">
              <a:buAutoNum type="alphaLcParenR"/>
            </a:pPr>
            <a:r>
              <a:rPr lang="en-GB" sz="2400" dirty="0">
                <a:latin typeface="Century Gothic"/>
                <a:cs typeface="Century Gothic"/>
              </a:rPr>
              <a:t>What percentage of the nucleotides contain Cytosine?</a:t>
            </a:r>
          </a:p>
          <a:p>
            <a:pPr marL="457200" indent="-457200">
              <a:buAutoNum type="alphaLcParenR"/>
            </a:pPr>
            <a:r>
              <a:rPr lang="en-GB" sz="2400" dirty="0">
                <a:latin typeface="Century Gothic"/>
                <a:cs typeface="Century Gothic"/>
              </a:rPr>
              <a:t>What is the unit ratio of Adenine : Cytosine?</a:t>
            </a:r>
            <a:endParaRPr lang="en-GB" sz="2400" dirty="0"/>
          </a:p>
        </p:txBody>
      </p:sp>
      <p:sp>
        <p:nvSpPr>
          <p:cNvPr id="5" name="Google Shape;161;p3">
            <a:extLst>
              <a:ext uri="{FF2B5EF4-FFF2-40B4-BE49-F238E27FC236}">
                <a16:creationId xmlns:a16="http://schemas.microsoft.com/office/drawing/2014/main" id="{BBEF77A0-4D77-4B4F-9284-A078B851B9C4}"/>
              </a:ext>
            </a:extLst>
          </p:cNvPr>
          <p:cNvSpPr txBox="1"/>
          <p:nvPr/>
        </p:nvSpPr>
        <p:spPr>
          <a:xfrm>
            <a:off x="177976" y="320340"/>
            <a:ext cx="8812851"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800" b="1">
                <a:solidFill>
                  <a:schemeClr val="dk1"/>
                </a:solidFill>
                <a:latin typeface="Century Gothic"/>
                <a:ea typeface="Century Gothic"/>
                <a:cs typeface="Century Gothic"/>
                <a:sym typeface="Century Gothic"/>
              </a:rPr>
              <a:t>Calculating the composition of DNA </a:t>
            </a:r>
            <a:endParaRPr sz="2800">
              <a:solidFill>
                <a:schemeClr val="dk1"/>
              </a:solidFill>
              <a:latin typeface="Century Gothic"/>
              <a:ea typeface="Century Gothic"/>
              <a:cs typeface="Century Gothic"/>
              <a:sym typeface="Century Gothic"/>
            </a:endParaRPr>
          </a:p>
        </p:txBody>
      </p:sp>
      <p:grpSp>
        <p:nvGrpSpPr>
          <p:cNvPr id="33" name="Group 32">
            <a:extLst>
              <a:ext uri="{FF2B5EF4-FFF2-40B4-BE49-F238E27FC236}">
                <a16:creationId xmlns:a16="http://schemas.microsoft.com/office/drawing/2014/main" id="{055B17D6-D82E-4C84-9257-BE0DA9308C31}"/>
              </a:ext>
            </a:extLst>
          </p:cNvPr>
          <p:cNvGrpSpPr/>
          <p:nvPr/>
        </p:nvGrpSpPr>
        <p:grpSpPr>
          <a:xfrm>
            <a:off x="7331945" y="600894"/>
            <a:ext cx="3884789" cy="2002144"/>
            <a:chOff x="7066894" y="4186989"/>
            <a:chExt cx="3884789" cy="2002144"/>
          </a:xfrm>
        </p:grpSpPr>
        <p:cxnSp>
          <p:nvCxnSpPr>
            <p:cNvPr id="40" name="Straight Connector 39">
              <a:extLst>
                <a:ext uri="{FF2B5EF4-FFF2-40B4-BE49-F238E27FC236}">
                  <a16:creationId xmlns:a16="http://schemas.microsoft.com/office/drawing/2014/main" id="{787B5A3B-18C3-4FFC-AD38-CD6566BD531A}"/>
                </a:ext>
              </a:extLst>
            </p:cNvPr>
            <p:cNvCxnSpPr>
              <a:cxnSpLocks/>
            </p:cNvCxnSpPr>
            <p:nvPr/>
          </p:nvCxnSpPr>
          <p:spPr>
            <a:xfrm>
              <a:off x="8376611" y="6039853"/>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1B863B-80FF-4083-8E5B-8563E2574DF4}"/>
                </a:ext>
              </a:extLst>
            </p:cNvPr>
            <p:cNvCxnSpPr>
              <a:cxnSpLocks/>
            </p:cNvCxnSpPr>
            <p:nvPr/>
          </p:nvCxnSpPr>
          <p:spPr>
            <a:xfrm>
              <a:off x="8488904" y="5807243"/>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F06173-5BB4-41D7-B20F-56FEE768DFB5}"/>
                </a:ext>
              </a:extLst>
            </p:cNvPr>
            <p:cNvCxnSpPr>
              <a:cxnSpLocks/>
            </p:cNvCxnSpPr>
            <p:nvPr/>
          </p:nvCxnSpPr>
          <p:spPr>
            <a:xfrm>
              <a:off x="8488904" y="5581475"/>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DA7BB2-2FE5-4C53-A8C9-E10BFFF84A21}"/>
                </a:ext>
              </a:extLst>
            </p:cNvPr>
            <p:cNvCxnSpPr>
              <a:cxnSpLocks/>
            </p:cNvCxnSpPr>
            <p:nvPr/>
          </p:nvCxnSpPr>
          <p:spPr>
            <a:xfrm>
              <a:off x="8643506" y="4756485"/>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405214D-AB02-40C9-B1FC-718CDF43C96A}"/>
                </a:ext>
              </a:extLst>
            </p:cNvPr>
            <p:cNvCxnSpPr>
              <a:cxnSpLocks/>
            </p:cNvCxnSpPr>
            <p:nvPr/>
          </p:nvCxnSpPr>
          <p:spPr>
            <a:xfrm>
              <a:off x="8580517" y="4427621"/>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Arrow: Pentagon 16">
              <a:extLst>
                <a:ext uri="{FF2B5EF4-FFF2-40B4-BE49-F238E27FC236}">
                  <a16:creationId xmlns:a16="http://schemas.microsoft.com/office/drawing/2014/main" id="{D5E1BECD-0EFD-4F1B-A76E-0306B2547F49}"/>
                </a:ext>
              </a:extLst>
            </p:cNvPr>
            <p:cNvSpPr/>
            <p:nvPr/>
          </p:nvSpPr>
          <p:spPr>
            <a:xfrm>
              <a:off x="7066894" y="4186989"/>
              <a:ext cx="1752884" cy="834190"/>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latin typeface="Century Gothic" panose="020B0502020202020204" pitchFamily="34" charset="0"/>
                </a:rPr>
                <a:t>A</a:t>
              </a:r>
            </a:p>
          </p:txBody>
        </p:sp>
        <p:grpSp>
          <p:nvGrpSpPr>
            <p:cNvPr id="21" name="Group 20">
              <a:extLst>
                <a:ext uri="{FF2B5EF4-FFF2-40B4-BE49-F238E27FC236}">
                  <a16:creationId xmlns:a16="http://schemas.microsoft.com/office/drawing/2014/main" id="{45939874-44DE-4130-ADDE-BD4E3928144E}"/>
                </a:ext>
              </a:extLst>
            </p:cNvPr>
            <p:cNvGrpSpPr/>
            <p:nvPr/>
          </p:nvGrpSpPr>
          <p:grpSpPr>
            <a:xfrm>
              <a:off x="9215010" y="4186989"/>
              <a:ext cx="1736672" cy="834190"/>
              <a:chOff x="9191063" y="4186989"/>
              <a:chExt cx="1736672" cy="834190"/>
            </a:xfrm>
            <a:solidFill>
              <a:srgbClr val="7030A0"/>
            </a:solidFill>
          </p:grpSpPr>
          <p:sp>
            <p:nvSpPr>
              <p:cNvPr id="18" name="Arrow: Chevron 17">
                <a:extLst>
                  <a:ext uri="{FF2B5EF4-FFF2-40B4-BE49-F238E27FC236}">
                    <a16:creationId xmlns:a16="http://schemas.microsoft.com/office/drawing/2014/main" id="{9407CF46-0E2A-48FF-B200-5A44E68580FE}"/>
                  </a:ext>
                </a:extLst>
              </p:cNvPr>
              <p:cNvSpPr/>
              <p:nvPr/>
            </p:nvSpPr>
            <p:spPr>
              <a:xfrm>
                <a:off x="9191063" y="4186989"/>
                <a:ext cx="1720631" cy="834190"/>
              </a:xfrm>
              <a:prstGeom prst="chevron">
                <a:avLst>
                  <a:gd name="adj" fmla="val 557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Century Gothic" panose="020B0502020202020204" pitchFamily="34" charset="0"/>
                  </a:rPr>
                  <a:t>T</a:t>
                </a:r>
              </a:p>
            </p:txBody>
          </p:sp>
          <p:sp>
            <p:nvSpPr>
              <p:cNvPr id="20" name="Rectangle 19">
                <a:extLst>
                  <a:ext uri="{FF2B5EF4-FFF2-40B4-BE49-F238E27FC236}">
                    <a16:creationId xmlns:a16="http://schemas.microsoft.com/office/drawing/2014/main" id="{62327C61-8C8A-441B-94A3-DA2A51611BF9}"/>
                  </a:ext>
                </a:extLst>
              </p:cNvPr>
              <p:cNvSpPr/>
              <p:nvPr/>
            </p:nvSpPr>
            <p:spPr>
              <a:xfrm>
                <a:off x="10403420" y="4186989"/>
                <a:ext cx="524315" cy="834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solidFill>
                    <a:schemeClr val="bg1"/>
                  </a:solidFill>
                  <a:latin typeface="Century Gothic" panose="020B0502020202020204" pitchFamily="34" charset="0"/>
                </a:endParaRPr>
              </a:p>
            </p:txBody>
          </p:sp>
        </p:grpSp>
        <p:grpSp>
          <p:nvGrpSpPr>
            <p:cNvPr id="25" name="Group 24">
              <a:extLst>
                <a:ext uri="{FF2B5EF4-FFF2-40B4-BE49-F238E27FC236}">
                  <a16:creationId xmlns:a16="http://schemas.microsoft.com/office/drawing/2014/main" id="{BFF2FDDB-1B2E-4130-800F-3AC6FAEBDE98}"/>
                </a:ext>
              </a:extLst>
            </p:cNvPr>
            <p:cNvGrpSpPr/>
            <p:nvPr/>
          </p:nvGrpSpPr>
          <p:grpSpPr>
            <a:xfrm>
              <a:off x="7087413" y="5374105"/>
              <a:ext cx="1752883" cy="815028"/>
              <a:chOff x="6899636" y="5374105"/>
              <a:chExt cx="1792574" cy="815028"/>
            </a:xfrm>
            <a:solidFill>
              <a:srgbClr val="7030A0"/>
            </a:solidFill>
          </p:grpSpPr>
          <p:sp>
            <p:nvSpPr>
              <p:cNvPr id="22" name="Flowchart: Stored Data 21">
                <a:extLst>
                  <a:ext uri="{FF2B5EF4-FFF2-40B4-BE49-F238E27FC236}">
                    <a16:creationId xmlns:a16="http://schemas.microsoft.com/office/drawing/2014/main" id="{A9F6FF36-1F17-400B-AD73-48A3F7F88A24}"/>
                  </a:ext>
                </a:extLst>
              </p:cNvPr>
              <p:cNvSpPr/>
              <p:nvPr/>
            </p:nvSpPr>
            <p:spPr>
              <a:xfrm>
                <a:off x="6939326" y="5374105"/>
                <a:ext cx="1752884" cy="815028"/>
              </a:xfrm>
              <a:prstGeom prst="flowChartOnlineStora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latin typeface="Century Gothic" panose="020B0502020202020204" pitchFamily="34" charset="0"/>
                  </a:rPr>
                  <a:t>C</a:t>
                </a:r>
              </a:p>
            </p:txBody>
          </p:sp>
          <p:sp>
            <p:nvSpPr>
              <p:cNvPr id="24" name="Rectangle 23">
                <a:extLst>
                  <a:ext uri="{FF2B5EF4-FFF2-40B4-BE49-F238E27FC236}">
                    <a16:creationId xmlns:a16="http://schemas.microsoft.com/office/drawing/2014/main" id="{F1AE3CA8-5D99-4D58-A02E-20A6733D2642}"/>
                  </a:ext>
                </a:extLst>
              </p:cNvPr>
              <p:cNvSpPr/>
              <p:nvPr/>
            </p:nvSpPr>
            <p:spPr>
              <a:xfrm>
                <a:off x="6899636" y="5374105"/>
                <a:ext cx="724275" cy="815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latin typeface="Century Gothic" panose="020B0502020202020204" pitchFamily="34" charset="0"/>
                </a:endParaRPr>
              </a:p>
            </p:txBody>
          </p:sp>
        </p:grpSp>
        <p:grpSp>
          <p:nvGrpSpPr>
            <p:cNvPr id="29" name="Group 28">
              <a:extLst>
                <a:ext uri="{FF2B5EF4-FFF2-40B4-BE49-F238E27FC236}">
                  <a16:creationId xmlns:a16="http://schemas.microsoft.com/office/drawing/2014/main" id="{88C7ECF7-5422-4555-9D80-F6B7EE36E544}"/>
                </a:ext>
              </a:extLst>
            </p:cNvPr>
            <p:cNvGrpSpPr/>
            <p:nvPr/>
          </p:nvGrpSpPr>
          <p:grpSpPr>
            <a:xfrm>
              <a:off x="9215010" y="5374105"/>
              <a:ext cx="1736673" cy="815028"/>
              <a:chOff x="9215010" y="5374105"/>
              <a:chExt cx="1736673" cy="815028"/>
            </a:xfrm>
          </p:grpSpPr>
          <p:sp>
            <p:nvSpPr>
              <p:cNvPr id="27" name="Flowchart: Stored Data 26">
                <a:extLst>
                  <a:ext uri="{FF2B5EF4-FFF2-40B4-BE49-F238E27FC236}">
                    <a16:creationId xmlns:a16="http://schemas.microsoft.com/office/drawing/2014/main" id="{A56C76F5-67D8-4E8D-88D0-53235F1CF198}"/>
                  </a:ext>
                </a:extLst>
              </p:cNvPr>
              <p:cNvSpPr/>
              <p:nvPr/>
            </p:nvSpPr>
            <p:spPr>
              <a:xfrm>
                <a:off x="9215010" y="5374105"/>
                <a:ext cx="1529190" cy="815028"/>
              </a:xfrm>
              <a:prstGeom prst="flowChartOnlineStora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latin typeface="Century Gothic" panose="020B0502020202020204" pitchFamily="34" charset="0"/>
                  </a:rPr>
                  <a:t>G</a:t>
                </a:r>
              </a:p>
            </p:txBody>
          </p:sp>
          <p:sp>
            <p:nvSpPr>
              <p:cNvPr id="28" name="Rectangle 27">
                <a:extLst>
                  <a:ext uri="{FF2B5EF4-FFF2-40B4-BE49-F238E27FC236}">
                    <a16:creationId xmlns:a16="http://schemas.microsoft.com/office/drawing/2014/main" id="{59A11C35-BE9D-468A-9FD2-0BAEB7450732}"/>
                  </a:ext>
                </a:extLst>
              </p:cNvPr>
              <p:cNvSpPr/>
              <p:nvPr/>
            </p:nvSpPr>
            <p:spPr>
              <a:xfrm>
                <a:off x="10244667" y="5374105"/>
                <a:ext cx="707016" cy="81502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latin typeface="Century Gothic" panose="020B0502020202020204" pitchFamily="34" charset="0"/>
                </a:endParaRPr>
              </a:p>
            </p:txBody>
          </p:sp>
        </p:grpSp>
      </p:grpSp>
      <p:sp>
        <p:nvSpPr>
          <p:cNvPr id="26" name="Rectangle 25">
            <a:extLst>
              <a:ext uri="{FF2B5EF4-FFF2-40B4-BE49-F238E27FC236}">
                <a16:creationId xmlns:a16="http://schemas.microsoft.com/office/drawing/2014/main" id="{66401E05-3B83-44AD-8A0A-971EF4E555A7}"/>
              </a:ext>
            </a:extLst>
          </p:cNvPr>
          <p:cNvSpPr/>
          <p:nvPr/>
        </p:nvSpPr>
        <p:spPr>
          <a:xfrm>
            <a:off x="245678" y="993662"/>
            <a:ext cx="6919429" cy="1200329"/>
          </a:xfrm>
          <a:prstGeom prst="rect">
            <a:avLst/>
          </a:prstGeom>
          <a:solidFill>
            <a:schemeClr val="accent1">
              <a:lumMod val="40000"/>
              <a:lumOff val="60000"/>
            </a:schemeClr>
          </a:solidFill>
        </p:spPr>
        <p:txBody>
          <a:bodyPr wrap="square">
            <a:spAutoFit/>
          </a:bodyPr>
          <a:lstStyle/>
          <a:p>
            <a:r>
              <a:rPr lang="en-GB" sz="2400">
                <a:latin typeface="Century Gothic"/>
                <a:cs typeface="Century Gothic"/>
              </a:rPr>
              <a:t>Adenine (A) is complementary to Thymine (T), and Cytosine (C) is complementary to Guanine (G). They are in a 1:1 ratio.</a:t>
            </a:r>
          </a:p>
        </p:txBody>
      </p:sp>
      <p:sp>
        <p:nvSpPr>
          <p:cNvPr id="30" name="Google Shape;234;p4">
            <a:extLst>
              <a:ext uri="{FF2B5EF4-FFF2-40B4-BE49-F238E27FC236}">
                <a16:creationId xmlns:a16="http://schemas.microsoft.com/office/drawing/2014/main" id="{2BD71574-21E7-4243-8742-ECE66AAABB18}"/>
              </a:ext>
            </a:extLst>
          </p:cNvPr>
          <p:cNvSpPr txBox="1"/>
          <p:nvPr/>
        </p:nvSpPr>
        <p:spPr>
          <a:xfrm>
            <a:off x="9179544" y="4844423"/>
            <a:ext cx="14072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dirty="0">
                <a:solidFill>
                  <a:schemeClr val="accent1"/>
                </a:solidFill>
                <a:latin typeface="Century Gothic"/>
                <a:ea typeface="Century Gothic"/>
                <a:cs typeface="Century Gothic"/>
                <a:sym typeface="Century Gothic"/>
              </a:rPr>
              <a:t>33%</a:t>
            </a:r>
            <a:endParaRPr sz="2400" b="1" i="0" u="none" strike="noStrike" cap="none" dirty="0">
              <a:solidFill>
                <a:schemeClr val="accent1"/>
              </a:solidFill>
              <a:latin typeface="Century Gothic"/>
              <a:ea typeface="Century Gothic"/>
              <a:cs typeface="Century Gothic"/>
              <a:sym typeface="Century Gothic"/>
            </a:endParaRPr>
          </a:p>
        </p:txBody>
      </p:sp>
      <p:sp>
        <p:nvSpPr>
          <p:cNvPr id="34" name="Google Shape;234;p4">
            <a:extLst>
              <a:ext uri="{FF2B5EF4-FFF2-40B4-BE49-F238E27FC236}">
                <a16:creationId xmlns:a16="http://schemas.microsoft.com/office/drawing/2014/main" id="{7D9473BB-0532-479A-BBD4-28DB30C549B4}"/>
              </a:ext>
            </a:extLst>
          </p:cNvPr>
          <p:cNvSpPr txBox="1"/>
          <p:nvPr/>
        </p:nvSpPr>
        <p:spPr>
          <a:xfrm>
            <a:off x="9189075" y="5259951"/>
            <a:ext cx="140720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dirty="0">
                <a:solidFill>
                  <a:schemeClr val="accent1"/>
                </a:solidFill>
                <a:latin typeface="Century Gothic"/>
                <a:ea typeface="Century Gothic"/>
                <a:cs typeface="Century Gothic"/>
                <a:sym typeface="Century Gothic"/>
              </a:rPr>
              <a:t>17%</a:t>
            </a:r>
            <a:endParaRPr sz="2400" b="1" i="0" u="none" strike="noStrike" cap="none" dirty="0">
              <a:solidFill>
                <a:schemeClr val="accent1"/>
              </a:solidFill>
              <a:latin typeface="Century Gothic"/>
              <a:ea typeface="Century Gothic"/>
              <a:cs typeface="Century Gothic"/>
              <a:sym typeface="Century Gothic"/>
            </a:endParaRPr>
          </a:p>
        </p:txBody>
      </p:sp>
      <p:sp>
        <p:nvSpPr>
          <p:cNvPr id="35" name="Google Shape;234;p4">
            <a:extLst>
              <a:ext uri="{FF2B5EF4-FFF2-40B4-BE49-F238E27FC236}">
                <a16:creationId xmlns:a16="http://schemas.microsoft.com/office/drawing/2014/main" id="{8E15B6BF-26F3-4B67-85BA-80CC338DCBDD}"/>
              </a:ext>
            </a:extLst>
          </p:cNvPr>
          <p:cNvSpPr txBox="1"/>
          <p:nvPr/>
        </p:nvSpPr>
        <p:spPr>
          <a:xfrm>
            <a:off x="7641188" y="5651574"/>
            <a:ext cx="3717050"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a:solidFill>
                  <a:schemeClr val="accent1"/>
                </a:solidFill>
                <a:latin typeface="Century Gothic"/>
                <a:ea typeface="Century Gothic"/>
                <a:cs typeface="Century Gothic"/>
                <a:sym typeface="Century Gothic"/>
              </a:rPr>
              <a:t>1.94 : 1</a:t>
            </a:r>
            <a:endParaRPr sz="2400" b="1" i="0" u="none" strike="noStrike" cap="none">
              <a:solidFill>
                <a:schemeClr val="accent1"/>
              </a:solidFill>
              <a:latin typeface="Century Gothic"/>
              <a:ea typeface="Century Gothic"/>
              <a:cs typeface="Century Gothic"/>
              <a:sym typeface="Century Gothic"/>
            </a:endParaRPr>
          </a:p>
        </p:txBody>
      </p:sp>
      <p:cxnSp>
        <p:nvCxnSpPr>
          <p:cNvPr id="32" name="Straight Connector 31">
            <a:extLst>
              <a:ext uri="{FF2B5EF4-FFF2-40B4-BE49-F238E27FC236}">
                <a16:creationId xmlns:a16="http://schemas.microsoft.com/office/drawing/2014/main" id="{B5D00EA2-82B2-457F-9B6B-74128A27466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C1EBB903-1FFC-4C73-AFDC-76703B6E645A}"/>
              </a:ext>
            </a:extLst>
          </p:cNvPr>
          <p:cNvSpPr/>
          <p:nvPr/>
        </p:nvSpPr>
        <p:spPr>
          <a:xfrm>
            <a:off x="215318" y="2331759"/>
            <a:ext cx="6919429" cy="830997"/>
          </a:xfrm>
          <a:prstGeom prst="rect">
            <a:avLst/>
          </a:prstGeom>
        </p:spPr>
        <p:txBody>
          <a:bodyPr wrap="square">
            <a:spAutoFit/>
          </a:bodyPr>
          <a:lstStyle/>
          <a:p>
            <a:r>
              <a:rPr lang="en-GB" sz="2400">
                <a:latin typeface="Century Gothic"/>
                <a:cs typeface="Century Gothic"/>
              </a:rPr>
              <a:t>We can use this information to calculate the composition of DNA. </a:t>
            </a:r>
          </a:p>
        </p:txBody>
      </p:sp>
    </p:spTree>
    <p:extLst>
      <p:ext uri="{BB962C8B-B14F-4D97-AF65-F5344CB8AC3E}">
        <p14:creationId xmlns:p14="http://schemas.microsoft.com/office/powerpoint/2010/main" val="2083621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Google Shape;106;p2">
            <a:extLst>
              <a:ext uri="{FF2B5EF4-FFF2-40B4-BE49-F238E27FC236}">
                <a16:creationId xmlns:a16="http://schemas.microsoft.com/office/drawing/2014/main" id="{B522628D-1D39-11BE-3081-2A223A8D32D8}"/>
              </a:ext>
            </a:extLst>
          </p:cNvPr>
          <p:cNvSpPr txBox="1"/>
          <p:nvPr/>
        </p:nvSpPr>
        <p:spPr>
          <a:xfrm>
            <a:off x="468211" y="982980"/>
            <a:ext cx="10619985" cy="5632271"/>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289AD9B1-4543-109D-B090-C8B4548AB6E5}"/>
              </a:ext>
            </a:extLst>
          </p:cNvPr>
          <p:cNvSpPr>
            <a:spLocks noGrp="1"/>
          </p:cNvSpPr>
          <p:nvPr>
            <p:ph type="title"/>
          </p:nvPr>
        </p:nvSpPr>
        <p:spPr/>
        <p:txBody>
          <a:bodyPr/>
          <a:lstStyle/>
          <a:p>
            <a:r>
              <a:rPr lang="en-GB" dirty="0">
                <a:latin typeface="Century Gothic" panose="020B0502020202020204" pitchFamily="34" charset="0"/>
              </a:rPr>
              <a:t>Amino acids and polypeptides</a:t>
            </a:r>
          </a:p>
        </p:txBody>
      </p:sp>
      <p:sp>
        <p:nvSpPr>
          <p:cNvPr id="3" name="Rectangle 2">
            <a:extLst>
              <a:ext uri="{FF2B5EF4-FFF2-40B4-BE49-F238E27FC236}">
                <a16:creationId xmlns:a16="http://schemas.microsoft.com/office/drawing/2014/main" id="{4C72F6A2-095B-E90B-DAF6-3071BAF6FA80}"/>
              </a:ext>
            </a:extLst>
          </p:cNvPr>
          <p:cNvSpPr/>
          <p:nvPr/>
        </p:nvSpPr>
        <p:spPr>
          <a:xfrm>
            <a:off x="477535" y="1524487"/>
            <a:ext cx="10403825" cy="461665"/>
          </a:xfrm>
          <a:prstGeom prst="rect">
            <a:avLst/>
          </a:prstGeom>
        </p:spPr>
        <p:txBody>
          <a:bodyPr wrap="square">
            <a:spAutoFit/>
          </a:bodyPr>
          <a:lstStyle/>
          <a:p>
            <a:r>
              <a:rPr lang="en-GB" sz="2400" dirty="0">
                <a:latin typeface="Century Gothic"/>
                <a:cs typeface="Century Gothic"/>
              </a:rPr>
              <a:t>Amino acids contain </a:t>
            </a:r>
            <a:r>
              <a:rPr lang="en-GB" sz="2400" b="1" dirty="0">
                <a:latin typeface="Century Gothic"/>
                <a:cs typeface="Century Gothic"/>
              </a:rPr>
              <a:t>two different functional groups</a:t>
            </a:r>
            <a:r>
              <a:rPr lang="en-GB" sz="2400" dirty="0">
                <a:latin typeface="Century Gothic"/>
                <a:cs typeface="Century Gothic"/>
              </a:rPr>
              <a:t> in a molecule.</a:t>
            </a:r>
          </a:p>
        </p:txBody>
      </p:sp>
      <p:sp>
        <p:nvSpPr>
          <p:cNvPr id="4" name="Rectangle 3">
            <a:extLst>
              <a:ext uri="{FF2B5EF4-FFF2-40B4-BE49-F238E27FC236}">
                <a16:creationId xmlns:a16="http://schemas.microsoft.com/office/drawing/2014/main" id="{612A015D-4E6B-5669-D09B-6F368365563C}"/>
              </a:ext>
            </a:extLst>
          </p:cNvPr>
          <p:cNvSpPr/>
          <p:nvPr/>
        </p:nvSpPr>
        <p:spPr>
          <a:xfrm>
            <a:off x="538495" y="2134087"/>
            <a:ext cx="10403825" cy="830997"/>
          </a:xfrm>
          <a:prstGeom prst="rect">
            <a:avLst/>
          </a:prstGeom>
        </p:spPr>
        <p:txBody>
          <a:bodyPr wrap="square">
            <a:spAutoFit/>
          </a:bodyPr>
          <a:lstStyle/>
          <a:p>
            <a:r>
              <a:rPr lang="en-GB" sz="2400" dirty="0">
                <a:latin typeface="Century Gothic"/>
                <a:cs typeface="Century Gothic"/>
              </a:rPr>
              <a:t>This means they can react to form </a:t>
            </a:r>
            <a:r>
              <a:rPr lang="en-GB" sz="2400" b="1" dirty="0">
                <a:latin typeface="Century Gothic"/>
                <a:cs typeface="Century Gothic"/>
              </a:rPr>
              <a:t>polypeptides</a:t>
            </a:r>
            <a:r>
              <a:rPr lang="en-GB" sz="2400" dirty="0">
                <a:latin typeface="Century Gothic"/>
                <a:cs typeface="Century Gothic"/>
              </a:rPr>
              <a:t> through </a:t>
            </a:r>
            <a:r>
              <a:rPr lang="en-GB" sz="2400" b="1" dirty="0">
                <a:latin typeface="Century Gothic"/>
                <a:cs typeface="Century Gothic"/>
              </a:rPr>
              <a:t>condensation polymerisation</a:t>
            </a:r>
            <a:r>
              <a:rPr lang="en-GB" sz="2400" dirty="0">
                <a:latin typeface="Century Gothic"/>
                <a:cs typeface="Century Gothic"/>
              </a:rPr>
              <a:t>.</a:t>
            </a:r>
          </a:p>
        </p:txBody>
      </p:sp>
      <p:cxnSp>
        <p:nvCxnSpPr>
          <p:cNvPr id="19" name="Straight Connector 18">
            <a:extLst>
              <a:ext uri="{FF2B5EF4-FFF2-40B4-BE49-F238E27FC236}">
                <a16:creationId xmlns:a16="http://schemas.microsoft.com/office/drawing/2014/main" id="{B3BBD254-D0EB-2074-92D8-6DCA50D71372}"/>
              </a:ext>
            </a:extLst>
          </p:cNvPr>
          <p:cNvCxnSpPr>
            <a:cxnSpLocks/>
          </p:cNvCxnSpPr>
          <p:nvPr/>
        </p:nvCxnSpPr>
        <p:spPr>
          <a:xfrm>
            <a:off x="2533217" y="5174873"/>
            <a:ext cx="3503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 Box 101">
            <a:extLst>
              <a:ext uri="{FF2B5EF4-FFF2-40B4-BE49-F238E27FC236}">
                <a16:creationId xmlns:a16="http://schemas.microsoft.com/office/drawing/2014/main" id="{44DE566B-AB92-A1A7-D2CE-ED2563824601}"/>
              </a:ext>
            </a:extLst>
          </p:cNvPr>
          <p:cNvSpPr txBox="1"/>
          <p:nvPr/>
        </p:nvSpPr>
        <p:spPr>
          <a:xfrm>
            <a:off x="2084491" y="4923753"/>
            <a:ext cx="1332842"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C</a:t>
            </a:r>
            <a:endParaRPr lang="en-GB" sz="1600" b="1" dirty="0">
              <a:effectLst/>
              <a:latin typeface="Times New Roman" panose="02020603050405020304" pitchFamily="18" charset="0"/>
              <a:ea typeface="Times New Roman" panose="02020603050405020304" pitchFamily="18" charset="0"/>
            </a:endParaRPr>
          </a:p>
        </p:txBody>
      </p:sp>
      <p:sp>
        <p:nvSpPr>
          <p:cNvPr id="22" name="Text Box 102">
            <a:extLst>
              <a:ext uri="{FF2B5EF4-FFF2-40B4-BE49-F238E27FC236}">
                <a16:creationId xmlns:a16="http://schemas.microsoft.com/office/drawing/2014/main" id="{9B347124-E13D-E301-27C0-A56B22C813DD}"/>
              </a:ext>
            </a:extLst>
          </p:cNvPr>
          <p:cNvSpPr txBox="1"/>
          <p:nvPr/>
        </p:nvSpPr>
        <p:spPr>
          <a:xfrm>
            <a:off x="2147472" y="5876464"/>
            <a:ext cx="4661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 </a:t>
            </a:r>
            <a:endParaRPr lang="en-GB" sz="1600" b="1" dirty="0">
              <a:effectLst/>
              <a:latin typeface="Times New Roman" panose="02020603050405020304" pitchFamily="18" charset="0"/>
              <a:ea typeface="Times New Roman" panose="02020603050405020304" pitchFamily="18" charset="0"/>
            </a:endParaRPr>
          </a:p>
        </p:txBody>
      </p:sp>
      <p:sp>
        <p:nvSpPr>
          <p:cNvPr id="23" name="Text Box 103">
            <a:extLst>
              <a:ext uri="{FF2B5EF4-FFF2-40B4-BE49-F238E27FC236}">
                <a16:creationId xmlns:a16="http://schemas.microsoft.com/office/drawing/2014/main" id="{51F3C817-F978-EB4D-0687-E98AE30D0DA7}"/>
              </a:ext>
            </a:extLst>
          </p:cNvPr>
          <p:cNvSpPr txBox="1"/>
          <p:nvPr/>
        </p:nvSpPr>
        <p:spPr>
          <a:xfrm>
            <a:off x="2147127" y="3917841"/>
            <a:ext cx="603693" cy="53179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H</a:t>
            </a:r>
            <a:endParaRPr lang="en-GB" sz="1600" b="1" dirty="0">
              <a:effectLst/>
              <a:latin typeface="Times New Roman" panose="02020603050405020304" pitchFamily="18" charset="0"/>
              <a:ea typeface="Times New Roman" panose="02020603050405020304" pitchFamily="18" charset="0"/>
            </a:endParaRPr>
          </a:p>
        </p:txBody>
      </p:sp>
      <p:cxnSp>
        <p:nvCxnSpPr>
          <p:cNvPr id="25" name="Straight Connector 24">
            <a:extLst>
              <a:ext uri="{FF2B5EF4-FFF2-40B4-BE49-F238E27FC236}">
                <a16:creationId xmlns:a16="http://schemas.microsoft.com/office/drawing/2014/main" id="{CD3A3852-8566-1AF4-8B3A-EA40C6B91D16}"/>
              </a:ext>
            </a:extLst>
          </p:cNvPr>
          <p:cNvCxnSpPr>
            <a:cxnSpLocks/>
          </p:cNvCxnSpPr>
          <p:nvPr/>
        </p:nvCxnSpPr>
        <p:spPr>
          <a:xfrm>
            <a:off x="2313317" y="5364376"/>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5F9C452-CF4D-31E7-0626-9D9A37A428CA}"/>
              </a:ext>
            </a:extLst>
          </p:cNvPr>
          <p:cNvCxnSpPr>
            <a:cxnSpLocks/>
          </p:cNvCxnSpPr>
          <p:nvPr/>
        </p:nvCxnSpPr>
        <p:spPr>
          <a:xfrm>
            <a:off x="2313317" y="4417624"/>
            <a:ext cx="0" cy="5069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8A0D538-958B-6985-D682-DE4AB726CD1B}"/>
              </a:ext>
            </a:extLst>
          </p:cNvPr>
          <p:cNvCxnSpPr>
            <a:cxnSpLocks/>
          </p:cNvCxnSpPr>
          <p:nvPr/>
        </p:nvCxnSpPr>
        <p:spPr>
          <a:xfrm>
            <a:off x="1715636" y="5169051"/>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 Box 102">
            <a:extLst>
              <a:ext uri="{FF2B5EF4-FFF2-40B4-BE49-F238E27FC236}">
                <a16:creationId xmlns:a16="http://schemas.microsoft.com/office/drawing/2014/main" id="{A0280DB2-3DAE-DC66-DC90-1950F3E16A29}"/>
              </a:ext>
            </a:extLst>
          </p:cNvPr>
          <p:cNvSpPr txBox="1"/>
          <p:nvPr/>
        </p:nvSpPr>
        <p:spPr>
          <a:xfrm>
            <a:off x="2843432" y="4934124"/>
            <a:ext cx="4788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effectLst/>
                <a:latin typeface="Century Gothic" panose="020B0502020202020204" pitchFamily="34" charset="0"/>
                <a:ea typeface="Times New Roman" panose="02020603050405020304" pitchFamily="18" charset="0"/>
              </a:rPr>
              <a:t>C    </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30" name="Text Box 102">
            <a:extLst>
              <a:ext uri="{FF2B5EF4-FFF2-40B4-BE49-F238E27FC236}">
                <a16:creationId xmlns:a16="http://schemas.microsoft.com/office/drawing/2014/main" id="{98301A0C-63F5-3CB5-5EAF-E42DCE479197}"/>
              </a:ext>
            </a:extLst>
          </p:cNvPr>
          <p:cNvSpPr txBox="1"/>
          <p:nvPr/>
        </p:nvSpPr>
        <p:spPr>
          <a:xfrm>
            <a:off x="1334672" y="4911264"/>
            <a:ext cx="4788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N</a:t>
            </a:r>
            <a:r>
              <a:rPr lang="en-GB" sz="2800" b="1" dirty="0">
                <a:solidFill>
                  <a:srgbClr val="FF0000"/>
                </a:solidFill>
                <a:effectLst/>
                <a:latin typeface="Century Gothic" panose="020B0502020202020204" pitchFamily="34" charset="0"/>
                <a:ea typeface="Times New Roman" panose="02020603050405020304" pitchFamily="18" charset="0"/>
              </a:rPr>
              <a:t>    </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31" name="Straight Connector 30">
            <a:extLst>
              <a:ext uri="{FF2B5EF4-FFF2-40B4-BE49-F238E27FC236}">
                <a16:creationId xmlns:a16="http://schemas.microsoft.com/office/drawing/2014/main" id="{14E7DDB9-5B30-3E58-B5FF-B379B778FD8B}"/>
              </a:ext>
            </a:extLst>
          </p:cNvPr>
          <p:cNvCxnSpPr>
            <a:cxnSpLocks/>
          </p:cNvCxnSpPr>
          <p:nvPr/>
        </p:nvCxnSpPr>
        <p:spPr>
          <a:xfrm flipV="1">
            <a:off x="3275198" y="4987594"/>
            <a:ext cx="351922" cy="1535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 Box 102">
            <a:extLst>
              <a:ext uri="{FF2B5EF4-FFF2-40B4-BE49-F238E27FC236}">
                <a16:creationId xmlns:a16="http://schemas.microsoft.com/office/drawing/2014/main" id="{B8070B1A-0CBC-5E7E-8D9F-B8E8956785C2}"/>
              </a:ext>
            </a:extLst>
          </p:cNvPr>
          <p:cNvSpPr txBox="1"/>
          <p:nvPr/>
        </p:nvSpPr>
        <p:spPr>
          <a:xfrm>
            <a:off x="3537698" y="5475991"/>
            <a:ext cx="1272506"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O</a:t>
            </a:r>
            <a:r>
              <a:rPr lang="en-GB" sz="2800" b="1" dirty="0">
                <a:solidFill>
                  <a:schemeClr val="accent1"/>
                </a:solidFill>
                <a:effectLst/>
                <a:latin typeface="Century Gothic" panose="020B0502020202020204" pitchFamily="34" charset="0"/>
                <a:ea typeface="Times New Roman" panose="02020603050405020304" pitchFamily="18" charset="0"/>
              </a:rPr>
              <a:t>     H</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sp>
        <p:nvSpPr>
          <p:cNvPr id="33" name="Text Box 102">
            <a:extLst>
              <a:ext uri="{FF2B5EF4-FFF2-40B4-BE49-F238E27FC236}">
                <a16:creationId xmlns:a16="http://schemas.microsoft.com/office/drawing/2014/main" id="{E333C724-EA32-8B21-91CB-EDC62B57D42D}"/>
              </a:ext>
            </a:extLst>
          </p:cNvPr>
          <p:cNvSpPr txBox="1"/>
          <p:nvPr/>
        </p:nvSpPr>
        <p:spPr>
          <a:xfrm>
            <a:off x="3622366" y="4629324"/>
            <a:ext cx="5296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34" name="Straight Connector 33">
            <a:extLst>
              <a:ext uri="{FF2B5EF4-FFF2-40B4-BE49-F238E27FC236}">
                <a16:creationId xmlns:a16="http://schemas.microsoft.com/office/drawing/2014/main" id="{72D44268-03F2-0827-AD69-169C18BBAEC6}"/>
              </a:ext>
            </a:extLst>
          </p:cNvPr>
          <p:cNvCxnSpPr>
            <a:cxnSpLocks/>
          </p:cNvCxnSpPr>
          <p:nvPr/>
        </p:nvCxnSpPr>
        <p:spPr>
          <a:xfrm flipV="1">
            <a:off x="3258265" y="4919861"/>
            <a:ext cx="351922" cy="15352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0B954DD-A8FF-F2A1-5506-AC5762A9FC4C}"/>
              </a:ext>
            </a:extLst>
          </p:cNvPr>
          <p:cNvCxnSpPr>
            <a:cxnSpLocks/>
          </p:cNvCxnSpPr>
          <p:nvPr/>
        </p:nvCxnSpPr>
        <p:spPr>
          <a:xfrm flipV="1">
            <a:off x="966893" y="5303401"/>
            <a:ext cx="423333" cy="3048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128FB753-51D4-13D8-8323-A67BC2AC47C3}"/>
              </a:ext>
            </a:extLst>
          </p:cNvPr>
          <p:cNvCxnSpPr>
            <a:cxnSpLocks/>
          </p:cNvCxnSpPr>
          <p:nvPr/>
        </p:nvCxnSpPr>
        <p:spPr>
          <a:xfrm>
            <a:off x="3986396" y="5750711"/>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BA860DF-63BE-7C68-AB4C-A413952E42A9}"/>
              </a:ext>
            </a:extLst>
          </p:cNvPr>
          <p:cNvCxnSpPr>
            <a:cxnSpLocks/>
          </p:cNvCxnSpPr>
          <p:nvPr/>
        </p:nvCxnSpPr>
        <p:spPr>
          <a:xfrm flipH="1" flipV="1">
            <a:off x="990600" y="4838251"/>
            <a:ext cx="382694" cy="24501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 Box 102">
            <a:extLst>
              <a:ext uri="{FF2B5EF4-FFF2-40B4-BE49-F238E27FC236}">
                <a16:creationId xmlns:a16="http://schemas.microsoft.com/office/drawing/2014/main" id="{1E0CFDC9-B2DE-F1B7-CE39-121B6E108313}"/>
              </a:ext>
            </a:extLst>
          </p:cNvPr>
          <p:cNvSpPr txBox="1"/>
          <p:nvPr/>
        </p:nvSpPr>
        <p:spPr>
          <a:xfrm>
            <a:off x="588759" y="4487084"/>
            <a:ext cx="5296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H</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cxnSp>
        <p:nvCxnSpPr>
          <p:cNvPr id="40" name="Straight Connector 39">
            <a:extLst>
              <a:ext uri="{FF2B5EF4-FFF2-40B4-BE49-F238E27FC236}">
                <a16:creationId xmlns:a16="http://schemas.microsoft.com/office/drawing/2014/main" id="{83BEE17B-C437-67E9-5645-23F453DCFD1A}"/>
              </a:ext>
            </a:extLst>
          </p:cNvPr>
          <p:cNvCxnSpPr>
            <a:cxnSpLocks/>
          </p:cNvCxnSpPr>
          <p:nvPr/>
        </p:nvCxnSpPr>
        <p:spPr>
          <a:xfrm>
            <a:off x="3258265" y="5344314"/>
            <a:ext cx="368855" cy="2698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 Box 102">
            <a:extLst>
              <a:ext uri="{FF2B5EF4-FFF2-40B4-BE49-F238E27FC236}">
                <a16:creationId xmlns:a16="http://schemas.microsoft.com/office/drawing/2014/main" id="{CD846694-4CC2-D3D6-4696-EEDA9771C99A}"/>
              </a:ext>
            </a:extLst>
          </p:cNvPr>
          <p:cNvSpPr txBox="1"/>
          <p:nvPr/>
        </p:nvSpPr>
        <p:spPr>
          <a:xfrm>
            <a:off x="636692" y="5554731"/>
            <a:ext cx="536788"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effectLst/>
                <a:latin typeface="Century Gothic" panose="020B0502020202020204" pitchFamily="34" charset="0"/>
                <a:ea typeface="Times New Roman" panose="02020603050405020304" pitchFamily="18" charset="0"/>
              </a:rPr>
              <a:t>H  </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45" name="Text Box 102">
            <a:extLst>
              <a:ext uri="{FF2B5EF4-FFF2-40B4-BE49-F238E27FC236}">
                <a16:creationId xmlns:a16="http://schemas.microsoft.com/office/drawing/2014/main" id="{52BE5F24-CE4C-9C3F-2BC5-8B7B460A276D}"/>
              </a:ext>
            </a:extLst>
          </p:cNvPr>
          <p:cNvSpPr txBox="1"/>
          <p:nvPr/>
        </p:nvSpPr>
        <p:spPr>
          <a:xfrm>
            <a:off x="553570" y="3687251"/>
            <a:ext cx="1418665" cy="49030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400" dirty="0">
                <a:effectLst/>
                <a:latin typeface="Century Gothic" panose="020B0502020202020204" pitchFamily="34" charset="0"/>
                <a:ea typeface="Times New Roman" panose="02020603050405020304" pitchFamily="18" charset="0"/>
              </a:rPr>
              <a:t>Glycine</a:t>
            </a:r>
            <a:endParaRPr lang="en-GB" sz="1400" b="1" dirty="0">
              <a:effectLst/>
              <a:latin typeface="Times New Roman" panose="02020603050405020304" pitchFamily="18" charset="0"/>
              <a:ea typeface="Times New Roman" panose="02020603050405020304" pitchFamily="18" charset="0"/>
            </a:endParaRPr>
          </a:p>
        </p:txBody>
      </p:sp>
      <p:sp>
        <p:nvSpPr>
          <p:cNvPr id="79" name="Text Box 102">
            <a:extLst>
              <a:ext uri="{FF2B5EF4-FFF2-40B4-BE49-F238E27FC236}">
                <a16:creationId xmlns:a16="http://schemas.microsoft.com/office/drawing/2014/main" id="{87B53163-0561-EB7F-5BB9-222CC74E13BC}"/>
              </a:ext>
            </a:extLst>
          </p:cNvPr>
          <p:cNvSpPr txBox="1"/>
          <p:nvPr/>
        </p:nvSpPr>
        <p:spPr>
          <a:xfrm>
            <a:off x="7976593" y="6051928"/>
            <a:ext cx="524935"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a:t>
            </a:r>
            <a:endParaRPr lang="en-GB" sz="1600" b="1" dirty="0">
              <a:effectLst/>
              <a:latin typeface="Times New Roman" panose="02020603050405020304" pitchFamily="18" charset="0"/>
              <a:ea typeface="Times New Roman" panose="02020603050405020304" pitchFamily="18" charset="0"/>
            </a:endParaRPr>
          </a:p>
        </p:txBody>
      </p:sp>
      <p:sp>
        <p:nvSpPr>
          <p:cNvPr id="80" name="Text Box 102">
            <a:extLst>
              <a:ext uri="{FF2B5EF4-FFF2-40B4-BE49-F238E27FC236}">
                <a16:creationId xmlns:a16="http://schemas.microsoft.com/office/drawing/2014/main" id="{C8152603-0565-FF63-614C-907BE486E24B}"/>
              </a:ext>
            </a:extLst>
          </p:cNvPr>
          <p:cNvSpPr txBox="1"/>
          <p:nvPr/>
        </p:nvSpPr>
        <p:spPr>
          <a:xfrm>
            <a:off x="8259705" y="6051928"/>
            <a:ext cx="2172223"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latin typeface="Century Gothic" panose="020B0502020202020204" pitchFamily="34" charset="0"/>
                <a:ea typeface="Times New Roman" panose="02020603050405020304" pitchFamily="18" charset="0"/>
              </a:rPr>
              <a:t>n</a:t>
            </a:r>
            <a:r>
              <a:rPr lang="en-GB" sz="2800" b="1" dirty="0">
                <a:solidFill>
                  <a:srgbClr val="7030A0"/>
                </a:solidFill>
                <a:latin typeface="Century Gothic" panose="020B0502020202020204" pitchFamily="34" charset="0"/>
                <a:ea typeface="Times New Roman" panose="02020603050405020304" pitchFamily="18" charset="0"/>
              </a:rPr>
              <a:t> H</a:t>
            </a:r>
            <a:r>
              <a:rPr lang="en-GB" sz="2800" b="1" baseline="-25000" dirty="0">
                <a:solidFill>
                  <a:srgbClr val="7030A0"/>
                </a:solidFill>
                <a:latin typeface="Century Gothic" panose="020B0502020202020204" pitchFamily="34" charset="0"/>
                <a:ea typeface="Times New Roman" panose="02020603050405020304" pitchFamily="18" charset="0"/>
              </a:rPr>
              <a:t>2</a:t>
            </a:r>
            <a:r>
              <a:rPr lang="en-GB" sz="2800" b="1" dirty="0">
                <a:solidFill>
                  <a:srgbClr val="7030A0"/>
                </a:solidFill>
                <a:latin typeface="Century Gothic" panose="020B0502020202020204" pitchFamily="34" charset="0"/>
                <a:ea typeface="Times New Roman" panose="02020603050405020304" pitchFamily="18" charset="0"/>
              </a:rPr>
              <a:t>O</a:t>
            </a:r>
            <a:endParaRPr lang="en-GB" sz="1600" b="1" dirty="0">
              <a:solidFill>
                <a:srgbClr val="7030A0"/>
              </a:solidFill>
              <a:effectLst/>
              <a:latin typeface="Times New Roman" panose="02020603050405020304" pitchFamily="18" charset="0"/>
              <a:ea typeface="Times New Roman" panose="02020603050405020304" pitchFamily="18" charset="0"/>
            </a:endParaRPr>
          </a:p>
        </p:txBody>
      </p:sp>
      <p:sp>
        <p:nvSpPr>
          <p:cNvPr id="83" name="Text Box 101">
            <a:extLst>
              <a:ext uri="{FF2B5EF4-FFF2-40B4-BE49-F238E27FC236}">
                <a16:creationId xmlns:a16="http://schemas.microsoft.com/office/drawing/2014/main" id="{C61827FB-8350-2D31-FAC0-5B18AC196529}"/>
              </a:ext>
            </a:extLst>
          </p:cNvPr>
          <p:cNvSpPr txBox="1"/>
          <p:nvPr/>
        </p:nvSpPr>
        <p:spPr>
          <a:xfrm>
            <a:off x="7983563" y="4999580"/>
            <a:ext cx="948269" cy="53522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effectLst/>
                <a:latin typeface="Century Gothic" panose="020B0502020202020204" pitchFamily="34" charset="0"/>
                <a:ea typeface="Times New Roman" panose="02020603050405020304" pitchFamily="18" charset="0"/>
              </a:rPr>
              <a:t>CH</a:t>
            </a:r>
            <a:r>
              <a:rPr lang="en-GB" sz="2800" b="1" baseline="-25000" dirty="0">
                <a:effectLst/>
                <a:latin typeface="Century Gothic" panose="020B0502020202020204" pitchFamily="34" charset="0"/>
                <a:ea typeface="Times New Roman" panose="02020603050405020304" pitchFamily="18" charset="0"/>
              </a:rPr>
              <a:t>2</a:t>
            </a:r>
            <a:endParaRPr lang="en-GB" sz="1600" b="1" baseline="-25000" dirty="0">
              <a:effectLst/>
              <a:latin typeface="Times New Roman" panose="02020603050405020304" pitchFamily="18" charset="0"/>
              <a:ea typeface="Times New Roman" panose="02020603050405020304" pitchFamily="18" charset="0"/>
            </a:endParaRPr>
          </a:p>
        </p:txBody>
      </p:sp>
      <p:cxnSp>
        <p:nvCxnSpPr>
          <p:cNvPr id="84" name="Straight Connector 83">
            <a:extLst>
              <a:ext uri="{FF2B5EF4-FFF2-40B4-BE49-F238E27FC236}">
                <a16:creationId xmlns:a16="http://schemas.microsoft.com/office/drawing/2014/main" id="{9CCF1A87-EB8C-DF1E-2053-36F95A294504}"/>
              </a:ext>
            </a:extLst>
          </p:cNvPr>
          <p:cNvCxnSpPr>
            <a:cxnSpLocks/>
          </p:cNvCxnSpPr>
          <p:nvPr/>
        </p:nvCxnSpPr>
        <p:spPr>
          <a:xfrm>
            <a:off x="7631638" y="5260816"/>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 Box 102">
            <a:extLst>
              <a:ext uri="{FF2B5EF4-FFF2-40B4-BE49-F238E27FC236}">
                <a16:creationId xmlns:a16="http://schemas.microsoft.com/office/drawing/2014/main" id="{DE1C7101-5A65-F1BA-56F4-5E07859ED5C9}"/>
              </a:ext>
            </a:extLst>
          </p:cNvPr>
          <p:cNvSpPr txBox="1"/>
          <p:nvPr/>
        </p:nvSpPr>
        <p:spPr>
          <a:xfrm>
            <a:off x="6974539" y="5004024"/>
            <a:ext cx="739141"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rgbClr val="FF0000"/>
                </a:solidFill>
                <a:latin typeface="Century Gothic" panose="020B0502020202020204" pitchFamily="34" charset="0"/>
                <a:ea typeface="Times New Roman" panose="02020603050405020304" pitchFamily="18" charset="0"/>
              </a:rPr>
              <a:t>HN</a:t>
            </a:r>
            <a:endParaRPr lang="en-GB" sz="1600" b="1" dirty="0">
              <a:solidFill>
                <a:srgbClr val="FF0000"/>
              </a:solidFill>
              <a:effectLst/>
              <a:latin typeface="Times New Roman" panose="02020603050405020304" pitchFamily="18" charset="0"/>
              <a:ea typeface="Times New Roman" panose="02020603050405020304" pitchFamily="18" charset="0"/>
            </a:endParaRPr>
          </a:p>
        </p:txBody>
      </p:sp>
      <p:sp>
        <p:nvSpPr>
          <p:cNvPr id="88" name="Text Box 102">
            <a:extLst>
              <a:ext uri="{FF2B5EF4-FFF2-40B4-BE49-F238E27FC236}">
                <a16:creationId xmlns:a16="http://schemas.microsoft.com/office/drawing/2014/main" id="{55F96413-15D0-DBCC-D831-69865F83A0F1}"/>
              </a:ext>
            </a:extLst>
          </p:cNvPr>
          <p:cNvSpPr txBox="1"/>
          <p:nvPr/>
        </p:nvSpPr>
        <p:spPr>
          <a:xfrm>
            <a:off x="9136352" y="4994959"/>
            <a:ext cx="817557"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dirty="0">
                <a:solidFill>
                  <a:schemeClr val="accent1"/>
                </a:solidFill>
                <a:latin typeface="Century Gothic" panose="020B0502020202020204" pitchFamily="34" charset="0"/>
                <a:ea typeface="Times New Roman" panose="02020603050405020304" pitchFamily="18" charset="0"/>
              </a:rPr>
              <a:t>CO</a:t>
            </a:r>
            <a:endParaRPr lang="en-GB" sz="16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90" name="Straight Connector 89">
            <a:extLst>
              <a:ext uri="{FF2B5EF4-FFF2-40B4-BE49-F238E27FC236}">
                <a16:creationId xmlns:a16="http://schemas.microsoft.com/office/drawing/2014/main" id="{C4DA6E7A-3783-0952-A89E-4CBAC55CBE6D}"/>
              </a:ext>
            </a:extLst>
          </p:cNvPr>
          <p:cNvCxnSpPr>
            <a:cxnSpLocks/>
          </p:cNvCxnSpPr>
          <p:nvPr/>
        </p:nvCxnSpPr>
        <p:spPr>
          <a:xfrm>
            <a:off x="8769562" y="5253895"/>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Double Bracket 97">
            <a:extLst>
              <a:ext uri="{FF2B5EF4-FFF2-40B4-BE49-F238E27FC236}">
                <a16:creationId xmlns:a16="http://schemas.microsoft.com/office/drawing/2014/main" id="{7741E541-F398-532F-58DA-ED82748AA047}"/>
              </a:ext>
            </a:extLst>
          </p:cNvPr>
          <p:cNvSpPr/>
          <p:nvPr/>
        </p:nvSpPr>
        <p:spPr>
          <a:xfrm>
            <a:off x="6831105" y="4802491"/>
            <a:ext cx="3227294" cy="965200"/>
          </a:xfrm>
          <a:prstGeom prst="bracketPair">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cxnSp>
        <p:nvCxnSpPr>
          <p:cNvPr id="100" name="Straight Connector 99">
            <a:extLst>
              <a:ext uri="{FF2B5EF4-FFF2-40B4-BE49-F238E27FC236}">
                <a16:creationId xmlns:a16="http://schemas.microsoft.com/office/drawing/2014/main" id="{C0053354-1260-513E-A1EE-13FB16625F09}"/>
              </a:ext>
            </a:extLst>
          </p:cNvPr>
          <p:cNvCxnSpPr>
            <a:cxnSpLocks/>
          </p:cNvCxnSpPr>
          <p:nvPr/>
        </p:nvCxnSpPr>
        <p:spPr>
          <a:xfrm>
            <a:off x="6707281" y="5261812"/>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Text Box 102">
            <a:extLst>
              <a:ext uri="{FF2B5EF4-FFF2-40B4-BE49-F238E27FC236}">
                <a16:creationId xmlns:a16="http://schemas.microsoft.com/office/drawing/2014/main" id="{F92DC198-5A55-7B67-AC8A-A08D95A36EBF}"/>
              </a:ext>
            </a:extLst>
          </p:cNvPr>
          <p:cNvSpPr txBox="1"/>
          <p:nvPr/>
        </p:nvSpPr>
        <p:spPr>
          <a:xfrm>
            <a:off x="10040695" y="5489140"/>
            <a:ext cx="614354" cy="603274"/>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i="1" dirty="0">
                <a:effectLst/>
                <a:latin typeface="Century Gothic" panose="020B0502020202020204" pitchFamily="34" charset="0"/>
                <a:ea typeface="Times New Roman" panose="02020603050405020304" pitchFamily="18" charset="0"/>
              </a:rPr>
              <a:t>n</a:t>
            </a:r>
            <a:endParaRPr lang="en-GB" sz="1600" b="1" i="1" dirty="0">
              <a:effectLst/>
              <a:latin typeface="Times New Roman" panose="02020603050405020304" pitchFamily="18" charset="0"/>
              <a:ea typeface="Times New Roman" panose="02020603050405020304" pitchFamily="18" charset="0"/>
            </a:endParaRPr>
          </a:p>
        </p:txBody>
      </p:sp>
      <p:cxnSp>
        <p:nvCxnSpPr>
          <p:cNvPr id="102" name="Straight Connector 101">
            <a:extLst>
              <a:ext uri="{FF2B5EF4-FFF2-40B4-BE49-F238E27FC236}">
                <a16:creationId xmlns:a16="http://schemas.microsoft.com/office/drawing/2014/main" id="{9820F687-AD26-1749-58B1-E2E484F8F744}"/>
              </a:ext>
            </a:extLst>
          </p:cNvPr>
          <p:cNvCxnSpPr>
            <a:cxnSpLocks/>
          </p:cNvCxnSpPr>
          <p:nvPr/>
        </p:nvCxnSpPr>
        <p:spPr>
          <a:xfrm>
            <a:off x="9908080" y="5262860"/>
            <a:ext cx="35032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D9F58F69-40AF-2FA5-DA59-5053ED0AC8FF}"/>
              </a:ext>
            </a:extLst>
          </p:cNvPr>
          <p:cNvSpPr txBox="1"/>
          <p:nvPr/>
        </p:nvSpPr>
        <p:spPr>
          <a:xfrm>
            <a:off x="5360894" y="4930589"/>
            <a:ext cx="636713" cy="646331"/>
          </a:xfrm>
          <a:prstGeom prst="rect">
            <a:avLst/>
          </a:prstGeom>
          <a:noFill/>
        </p:spPr>
        <p:txBody>
          <a:bodyPr wrap="none" rtlCol="0">
            <a:spAutoFit/>
          </a:bodyPr>
          <a:lstStyle/>
          <a:p>
            <a:r>
              <a:rPr lang="en-GB" sz="3600" b="1" dirty="0">
                <a:sym typeface="Wingdings" pitchFamily="2" charset="2"/>
              </a:rPr>
              <a:t></a:t>
            </a:r>
            <a:endParaRPr lang="en-GB" sz="3600" b="1" dirty="0"/>
          </a:p>
        </p:txBody>
      </p:sp>
      <p:sp>
        <p:nvSpPr>
          <p:cNvPr id="104" name="Text Box 102">
            <a:extLst>
              <a:ext uri="{FF2B5EF4-FFF2-40B4-BE49-F238E27FC236}">
                <a16:creationId xmlns:a16="http://schemas.microsoft.com/office/drawing/2014/main" id="{6C065413-6064-25CF-9911-2504F1494013}"/>
              </a:ext>
            </a:extLst>
          </p:cNvPr>
          <p:cNvSpPr txBox="1"/>
          <p:nvPr/>
        </p:nvSpPr>
        <p:spPr>
          <a:xfrm>
            <a:off x="4435286" y="4108592"/>
            <a:ext cx="2879913" cy="49030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400" dirty="0">
                <a:effectLst/>
                <a:latin typeface="Century Gothic" panose="020B0502020202020204" pitchFamily="34" charset="0"/>
                <a:ea typeface="Times New Roman" panose="02020603050405020304" pitchFamily="18" charset="0"/>
              </a:rPr>
              <a:t>Condensation polymerisation</a:t>
            </a:r>
            <a:endParaRPr lang="en-GB" sz="1400" b="1" dirty="0">
              <a:effectLst/>
              <a:latin typeface="Times New Roman" panose="02020603050405020304" pitchFamily="18" charset="0"/>
              <a:ea typeface="Times New Roman" panose="02020603050405020304" pitchFamily="18" charset="0"/>
            </a:endParaRPr>
          </a:p>
        </p:txBody>
      </p:sp>
      <p:sp>
        <p:nvSpPr>
          <p:cNvPr id="106" name="Oval 105">
            <a:extLst>
              <a:ext uri="{FF2B5EF4-FFF2-40B4-BE49-F238E27FC236}">
                <a16:creationId xmlns:a16="http://schemas.microsoft.com/office/drawing/2014/main" id="{ADBFCA13-3484-F3E5-C73C-1D95F1532F42}"/>
              </a:ext>
            </a:extLst>
          </p:cNvPr>
          <p:cNvSpPr/>
          <p:nvPr/>
        </p:nvSpPr>
        <p:spPr>
          <a:xfrm rot="1603087" flipH="1">
            <a:off x="463565" y="5332264"/>
            <a:ext cx="966566" cy="962435"/>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Oval 106">
            <a:extLst>
              <a:ext uri="{FF2B5EF4-FFF2-40B4-BE49-F238E27FC236}">
                <a16:creationId xmlns:a16="http://schemas.microsoft.com/office/drawing/2014/main" id="{540BE984-8158-44F9-FFBF-68CE6B7A2E3C}"/>
              </a:ext>
            </a:extLst>
          </p:cNvPr>
          <p:cNvSpPr/>
          <p:nvPr/>
        </p:nvSpPr>
        <p:spPr>
          <a:xfrm flipH="1">
            <a:off x="3243524" y="5427260"/>
            <a:ext cx="1811130" cy="598339"/>
          </a:xfrm>
          <a:prstGeom prst="ellipse">
            <a:avLst/>
          </a:prstGeom>
          <a:noFill/>
          <a:ln w="38100">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8708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79"/>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21" grpId="0"/>
      <p:bldP spid="22" grpId="0"/>
      <p:bldP spid="23" grpId="0"/>
      <p:bldP spid="29" grpId="0"/>
      <p:bldP spid="30" grpId="0"/>
      <p:bldP spid="32" grpId="0"/>
      <p:bldP spid="33" grpId="0"/>
      <p:bldP spid="39" grpId="0"/>
      <p:bldP spid="41" grpId="0"/>
      <p:bldP spid="45" grpId="0"/>
      <p:bldP spid="79" grpId="0"/>
      <p:bldP spid="80" grpId="0"/>
      <p:bldP spid="83" grpId="0"/>
      <p:bldP spid="85" grpId="0"/>
      <p:bldP spid="88" grpId="0"/>
      <p:bldP spid="98" grpId="0" animBg="1"/>
      <p:bldP spid="101" grpId="0"/>
      <p:bldP spid="103" grpId="0"/>
      <p:bldP spid="104" grpId="0"/>
      <p:bldP spid="106" grpId="0" animBg="1"/>
      <p:bldP spid="10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980914"/>
            <a:ext cx="5644236"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69914" y="-159681"/>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652863" y="1426204"/>
            <a:ext cx="4764870" cy="1200329"/>
          </a:xfrm>
          <a:prstGeom prst="rect">
            <a:avLst/>
          </a:prstGeom>
          <a:noFill/>
          <a:ln>
            <a:noFill/>
          </a:ln>
        </p:spPr>
        <p:txBody>
          <a:bodyPr wrap="square" rtlCol="0">
            <a:spAutoFit/>
          </a:bodyPr>
          <a:lstStyle/>
          <a:p>
            <a:pPr algn="ctr"/>
            <a:r>
              <a:rPr lang="en-US" sz="2400" dirty="0">
                <a:latin typeface="Century Gothic" panose="020B0502020202020204" pitchFamily="34" charset="0"/>
              </a:rPr>
              <a:t>Amino acids have two different functional groups in the molecule</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238731" y="3954921"/>
            <a:ext cx="3194613" cy="1938992"/>
          </a:xfrm>
          <a:prstGeom prst="rect">
            <a:avLst/>
          </a:prstGeom>
          <a:noFill/>
          <a:ln>
            <a:noFill/>
          </a:ln>
        </p:spPr>
        <p:txBody>
          <a:bodyPr wrap="square" rtlCol="0">
            <a:spAutoFit/>
          </a:bodyPr>
          <a:lstStyle/>
          <a:p>
            <a:pPr algn="ctr"/>
            <a:r>
              <a:rPr lang="en-US" sz="2400" dirty="0">
                <a:latin typeface="Century Gothic" panose="020B0502020202020204" pitchFamily="34" charset="0"/>
              </a:rPr>
              <a:t>Polypeptides can be formed from amino acids through addition polymerisation</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508602" y="3885390"/>
            <a:ext cx="2670198" cy="2308324"/>
          </a:xfrm>
          <a:prstGeom prst="rect">
            <a:avLst/>
          </a:prstGeom>
          <a:noFill/>
          <a:ln>
            <a:noFill/>
          </a:ln>
        </p:spPr>
        <p:txBody>
          <a:bodyPr wrap="square" rtlCol="0">
            <a:spAutoFit/>
          </a:bodyPr>
          <a:lstStyle/>
          <a:p>
            <a:pPr algn="ctr"/>
            <a:r>
              <a:rPr lang="en-US" sz="2400" dirty="0">
                <a:latin typeface="Century Gothic" panose="020B0502020202020204" pitchFamily="34" charset="0"/>
              </a:rPr>
              <a:t>Polypeptides can be formed from amino acids through condensation polymerisation</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517469" y="1174228"/>
            <a:ext cx="3194613" cy="1569660"/>
          </a:xfrm>
          <a:prstGeom prst="rect">
            <a:avLst/>
          </a:prstGeom>
          <a:noFill/>
          <a:ln>
            <a:noFill/>
          </a:ln>
        </p:spPr>
        <p:txBody>
          <a:bodyPr wrap="square" rtlCol="0">
            <a:spAutoFit/>
          </a:bodyPr>
          <a:lstStyle/>
          <a:p>
            <a:pPr algn="ctr"/>
            <a:r>
              <a:rPr lang="en-US" sz="2400" dirty="0">
                <a:latin typeface="Century Gothic" panose="020B0502020202020204" pitchFamily="34" charset="0"/>
              </a:rPr>
              <a:t>Amino acids have the same functional group on either side of the molecule</a:t>
            </a:r>
          </a:p>
        </p:txBody>
      </p: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gular Pentagon 2">
            <a:extLst>
              <a:ext uri="{FF2B5EF4-FFF2-40B4-BE49-F238E27FC236}">
                <a16:creationId xmlns:a16="http://schemas.microsoft.com/office/drawing/2014/main" id="{961E7402-B1FB-49E9-A6BD-2EAB8977EE96}"/>
              </a:ext>
            </a:extLst>
          </p:cNvPr>
          <p:cNvSpPr/>
          <p:nvPr/>
        </p:nvSpPr>
        <p:spPr>
          <a:xfrm>
            <a:off x="6009584" y="412565"/>
            <a:ext cx="2048215" cy="1919853"/>
          </a:xfrm>
          <a:prstGeom prst="pentagon">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2400">
              <a:solidFill>
                <a:schemeClr val="tx1"/>
              </a:solidFill>
              <a:latin typeface="Century Gothic"/>
              <a:cs typeface="Century Gothic"/>
            </a:endParaRPr>
          </a:p>
        </p:txBody>
      </p:sp>
      <p:sp>
        <p:nvSpPr>
          <p:cNvPr id="5" name="Oval 4">
            <a:extLst>
              <a:ext uri="{FF2B5EF4-FFF2-40B4-BE49-F238E27FC236}">
                <a16:creationId xmlns:a16="http://schemas.microsoft.com/office/drawing/2014/main" id="{6BF7EB79-3E4C-4312-8149-73FD857FF19F}"/>
              </a:ext>
            </a:extLst>
          </p:cNvPr>
          <p:cNvSpPr/>
          <p:nvPr/>
        </p:nvSpPr>
        <p:spPr>
          <a:xfrm>
            <a:off x="8805398" y="295346"/>
            <a:ext cx="798804" cy="819478"/>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a:solidFill>
                  <a:srgbClr val="000000"/>
                </a:solidFill>
              </a:rPr>
              <a:t>P</a:t>
            </a:r>
          </a:p>
        </p:txBody>
      </p:sp>
      <p:sp>
        <p:nvSpPr>
          <p:cNvPr id="6" name="TextBox 5">
            <a:extLst>
              <a:ext uri="{FF2B5EF4-FFF2-40B4-BE49-F238E27FC236}">
                <a16:creationId xmlns:a16="http://schemas.microsoft.com/office/drawing/2014/main" id="{A1F18C1A-00BD-4F8B-B931-A4C82B5DE39E}"/>
              </a:ext>
            </a:extLst>
          </p:cNvPr>
          <p:cNvSpPr txBox="1"/>
          <p:nvPr/>
        </p:nvSpPr>
        <p:spPr>
          <a:xfrm>
            <a:off x="6562604" y="2486752"/>
            <a:ext cx="1034959" cy="461665"/>
          </a:xfrm>
          <a:prstGeom prst="rect">
            <a:avLst/>
          </a:prstGeom>
          <a:noFill/>
        </p:spPr>
        <p:txBody>
          <a:bodyPr wrap="none" rtlCol="0">
            <a:spAutoFit/>
          </a:bodyPr>
          <a:lstStyle/>
          <a:p>
            <a:r>
              <a:rPr lang="en-GB" sz="2400">
                <a:latin typeface="Century Gothic"/>
                <a:cs typeface="Century Gothic"/>
              </a:rPr>
              <a:t>Sugar</a:t>
            </a:r>
          </a:p>
        </p:txBody>
      </p:sp>
      <p:sp>
        <p:nvSpPr>
          <p:cNvPr id="7" name="TextBox 6">
            <a:extLst>
              <a:ext uri="{FF2B5EF4-FFF2-40B4-BE49-F238E27FC236}">
                <a16:creationId xmlns:a16="http://schemas.microsoft.com/office/drawing/2014/main" id="{9DE0CC9C-F272-4F3E-B60C-564F5A69D98E}"/>
              </a:ext>
            </a:extLst>
          </p:cNvPr>
          <p:cNvSpPr txBox="1"/>
          <p:nvPr/>
        </p:nvSpPr>
        <p:spPr>
          <a:xfrm>
            <a:off x="8297895" y="1249557"/>
            <a:ext cx="1787719" cy="461665"/>
          </a:xfrm>
          <a:prstGeom prst="rect">
            <a:avLst/>
          </a:prstGeom>
          <a:noFill/>
        </p:spPr>
        <p:txBody>
          <a:bodyPr wrap="none" rtlCol="0">
            <a:spAutoFit/>
          </a:bodyPr>
          <a:lstStyle/>
          <a:p>
            <a:r>
              <a:rPr lang="en-GB" sz="2400">
                <a:latin typeface="Century Gothic"/>
                <a:cs typeface="Century Gothic"/>
              </a:rPr>
              <a:t>Phosphate</a:t>
            </a:r>
          </a:p>
        </p:txBody>
      </p:sp>
      <p:sp>
        <p:nvSpPr>
          <p:cNvPr id="8" name="Rectangle 7">
            <a:extLst>
              <a:ext uri="{FF2B5EF4-FFF2-40B4-BE49-F238E27FC236}">
                <a16:creationId xmlns:a16="http://schemas.microsoft.com/office/drawing/2014/main" id="{39A260C6-FB08-43A9-B2F8-E95859C7DBE2}"/>
              </a:ext>
            </a:extLst>
          </p:cNvPr>
          <p:cNvSpPr/>
          <p:nvPr/>
        </p:nvSpPr>
        <p:spPr>
          <a:xfrm>
            <a:off x="9962640" y="2159658"/>
            <a:ext cx="1167483" cy="649663"/>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97B40E2D-DE39-47E2-A141-E252141C71A1}"/>
              </a:ext>
            </a:extLst>
          </p:cNvPr>
          <p:cNvSpPr txBox="1"/>
          <p:nvPr/>
        </p:nvSpPr>
        <p:spPr>
          <a:xfrm>
            <a:off x="10003685" y="2909720"/>
            <a:ext cx="891139" cy="461665"/>
          </a:xfrm>
          <a:prstGeom prst="rect">
            <a:avLst/>
          </a:prstGeom>
          <a:noFill/>
        </p:spPr>
        <p:txBody>
          <a:bodyPr wrap="none" rtlCol="0">
            <a:spAutoFit/>
          </a:bodyPr>
          <a:lstStyle/>
          <a:p>
            <a:r>
              <a:rPr lang="en-GB" sz="2400">
                <a:latin typeface="Century Gothic"/>
                <a:cs typeface="Century Gothic"/>
              </a:rPr>
              <a:t>Base</a:t>
            </a:r>
          </a:p>
        </p:txBody>
      </p:sp>
      <p:sp>
        <p:nvSpPr>
          <p:cNvPr id="11" name="Rectangle: Rounded Corners 10">
            <a:extLst>
              <a:ext uri="{FF2B5EF4-FFF2-40B4-BE49-F238E27FC236}">
                <a16:creationId xmlns:a16="http://schemas.microsoft.com/office/drawing/2014/main" id="{E85CF60C-5E76-443F-B14B-962672C73DB5}"/>
              </a:ext>
            </a:extLst>
          </p:cNvPr>
          <p:cNvSpPr/>
          <p:nvPr/>
        </p:nvSpPr>
        <p:spPr>
          <a:xfrm>
            <a:off x="236442" y="295347"/>
            <a:ext cx="5392955" cy="633802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GB" sz="2400">
                <a:solidFill>
                  <a:schemeClr val="tx1"/>
                </a:solidFill>
                <a:latin typeface="Century Gothic" panose="020B0502020202020204" pitchFamily="34" charset="0"/>
                <a:cs typeface="Century Gothic"/>
              </a:rPr>
              <a:t>With your partner, draw and describe the structure of DNA.</a:t>
            </a:r>
          </a:p>
          <a:p>
            <a:endParaRPr lang="en-GB" sz="2400">
              <a:solidFill>
                <a:schemeClr val="tx1"/>
              </a:solidFill>
              <a:latin typeface="Century Gothic" panose="020B0502020202020204" pitchFamily="34" charset="0"/>
              <a:cs typeface="Century Gothic"/>
            </a:endParaRPr>
          </a:p>
          <a:p>
            <a:pPr marL="342900" indent="-342900">
              <a:buFontTx/>
              <a:buChar char="-"/>
            </a:pPr>
            <a:r>
              <a:rPr lang="en-GB" sz="2400">
                <a:solidFill>
                  <a:schemeClr val="tx1"/>
                </a:solidFill>
                <a:latin typeface="Century Gothic" panose="020B0502020202020204" pitchFamily="34" charset="0"/>
                <a:cs typeface="Century Gothic"/>
              </a:rPr>
              <a:t>Describe the overall structure of DNA</a:t>
            </a:r>
          </a:p>
          <a:p>
            <a:endParaRPr lang="en-GB" sz="2400">
              <a:solidFill>
                <a:schemeClr val="tx1"/>
              </a:solidFill>
              <a:latin typeface="Century Gothic" panose="020B0502020202020204" pitchFamily="34" charset="0"/>
              <a:cs typeface="Century Gothic"/>
            </a:endParaRPr>
          </a:p>
          <a:p>
            <a:pPr marL="342900" indent="-342900">
              <a:buFontTx/>
              <a:buChar char="-"/>
            </a:pPr>
            <a:r>
              <a:rPr lang="en-GB" sz="2400">
                <a:solidFill>
                  <a:schemeClr val="tx1"/>
                </a:solidFill>
                <a:latin typeface="Century Gothic" panose="020B0502020202020204" pitchFamily="34" charset="0"/>
                <a:cs typeface="Century Gothic"/>
              </a:rPr>
              <a:t>Draw and label the structure of one nucleotide</a:t>
            </a:r>
          </a:p>
          <a:p>
            <a:pPr marL="342900" indent="-342900">
              <a:buFontTx/>
              <a:buChar char="-"/>
            </a:pPr>
            <a:endParaRPr lang="en-GB" sz="2400">
              <a:solidFill>
                <a:schemeClr val="tx1"/>
              </a:solidFill>
              <a:latin typeface="Century Gothic" panose="020B0502020202020204" pitchFamily="34" charset="0"/>
              <a:cs typeface="Century Gothic"/>
            </a:endParaRPr>
          </a:p>
          <a:p>
            <a:pPr marL="342900" indent="-342900">
              <a:buFontTx/>
              <a:buChar char="-"/>
            </a:pPr>
            <a:r>
              <a:rPr lang="en-GB" sz="2400">
                <a:solidFill>
                  <a:schemeClr val="tx1"/>
                </a:solidFill>
                <a:latin typeface="Century Gothic" panose="020B0502020202020204" pitchFamily="34" charset="0"/>
                <a:cs typeface="Century Gothic"/>
              </a:rPr>
              <a:t>Consider how these nucleotides join together to form a single polymer strand</a:t>
            </a:r>
          </a:p>
          <a:p>
            <a:pPr marL="342900" indent="-342900">
              <a:buFontTx/>
              <a:buChar char="-"/>
            </a:pPr>
            <a:endParaRPr lang="en-GB" sz="2400">
              <a:solidFill>
                <a:schemeClr val="tx1"/>
              </a:solidFill>
              <a:latin typeface="Century Gothic" panose="020B0502020202020204" pitchFamily="34" charset="0"/>
              <a:cs typeface="Century Gothic"/>
            </a:endParaRPr>
          </a:p>
          <a:p>
            <a:r>
              <a:rPr lang="en-GB" sz="2400" b="1">
                <a:solidFill>
                  <a:schemeClr val="tx1"/>
                </a:solidFill>
                <a:latin typeface="Century Gothic" panose="020B0502020202020204" pitchFamily="34" charset="0"/>
                <a:cs typeface="Century Gothic"/>
              </a:rPr>
              <a:t>Stretch: </a:t>
            </a:r>
            <a:r>
              <a:rPr lang="en-GB" sz="2400">
                <a:solidFill>
                  <a:schemeClr val="tx1"/>
                </a:solidFill>
                <a:latin typeface="Century Gothic" panose="020B0502020202020204" pitchFamily="34" charset="0"/>
                <a:cs typeface="Century Gothic"/>
              </a:rPr>
              <a:t>The two DNA strands are </a:t>
            </a:r>
            <a:r>
              <a:rPr lang="en-GB" sz="2400" b="1">
                <a:solidFill>
                  <a:schemeClr val="tx1"/>
                </a:solidFill>
                <a:latin typeface="Century Gothic" panose="020B0502020202020204" pitchFamily="34" charset="0"/>
                <a:cs typeface="Century Gothic"/>
              </a:rPr>
              <a:t>antiparallel.</a:t>
            </a:r>
            <a:r>
              <a:rPr lang="en-GB" sz="2400">
                <a:solidFill>
                  <a:schemeClr val="tx1"/>
                </a:solidFill>
                <a:latin typeface="Century Gothic" panose="020B0502020202020204" pitchFamily="34" charset="0"/>
                <a:cs typeface="Century Gothic"/>
              </a:rPr>
              <a:t> Suggest what this means. </a:t>
            </a:r>
            <a:endParaRPr lang="en-GB" sz="2400" b="1">
              <a:solidFill>
                <a:schemeClr val="tx1"/>
              </a:solidFill>
              <a:latin typeface="Century Gothic" panose="020B0502020202020204" pitchFamily="34" charset="0"/>
              <a:cs typeface="Century Gothic"/>
            </a:endParaRPr>
          </a:p>
        </p:txBody>
      </p:sp>
      <p:cxnSp>
        <p:nvCxnSpPr>
          <p:cNvPr id="10" name="Straight Connector 9">
            <a:extLst>
              <a:ext uri="{FF2B5EF4-FFF2-40B4-BE49-F238E27FC236}">
                <a16:creationId xmlns:a16="http://schemas.microsoft.com/office/drawing/2014/main" id="{02EC13CC-0B21-4B9C-AA0C-976856461D1F}"/>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186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8DBA87D-6817-4082-9052-2933E7F719D3}"/>
              </a:ext>
            </a:extLst>
          </p:cNvPr>
          <p:cNvSpPr/>
          <p:nvPr/>
        </p:nvSpPr>
        <p:spPr>
          <a:xfrm>
            <a:off x="301545" y="193665"/>
            <a:ext cx="10924674" cy="6740307"/>
          </a:xfrm>
          <a:prstGeom prst="rect">
            <a:avLst/>
          </a:prstGeom>
        </p:spPr>
        <p:txBody>
          <a:bodyPr wrap="square">
            <a:spAutoFit/>
          </a:bodyPr>
          <a:lstStyle/>
          <a:p>
            <a:pPr marL="342900" indent="-342900">
              <a:buFontTx/>
              <a:buChar char="-"/>
            </a:pPr>
            <a:r>
              <a:rPr lang="en-GB" sz="2400" dirty="0">
                <a:latin typeface="Century Gothic" panose="020B0502020202020204" pitchFamily="34" charset="0"/>
                <a:cs typeface="Century Gothic"/>
              </a:rPr>
              <a:t>Describe the overall structure of DNA</a:t>
            </a:r>
          </a:p>
          <a:p>
            <a:r>
              <a:rPr lang="en-GB" sz="2400" b="1" dirty="0">
                <a:solidFill>
                  <a:schemeClr val="accent1"/>
                </a:solidFill>
                <a:latin typeface="Century Gothic" panose="020B0502020202020204" pitchFamily="34" charset="0"/>
                <a:cs typeface="Century Gothic"/>
              </a:rPr>
              <a:t>DNA is a polymer made of many nucleotides. The nucleotides are arranged in two strands which form a double helix. Each nucleotide is made of a phosphate group, a sugar and a base. There are four bases (A,T,C,G). A is complementary to T, and C is complementary to G. </a:t>
            </a:r>
          </a:p>
          <a:p>
            <a:endParaRPr lang="en-GB" sz="2400" dirty="0">
              <a:latin typeface="Century Gothic" panose="020B0502020202020204" pitchFamily="34" charset="0"/>
              <a:cs typeface="Century Gothic"/>
            </a:endParaRPr>
          </a:p>
          <a:p>
            <a:pPr marL="342900" indent="-342900">
              <a:buFontTx/>
              <a:buChar char="-"/>
            </a:pPr>
            <a:r>
              <a:rPr lang="en-GB" sz="2400" dirty="0">
                <a:latin typeface="Century Gothic" panose="020B0502020202020204" pitchFamily="34" charset="0"/>
                <a:cs typeface="Century Gothic"/>
              </a:rPr>
              <a:t>Draw and label the structure of one nucleotide</a:t>
            </a:r>
          </a:p>
          <a:p>
            <a:pPr marL="342900" indent="-342900">
              <a:buFontTx/>
              <a:buChar char="-"/>
            </a:pPr>
            <a:endParaRPr lang="en-GB" sz="2400" dirty="0">
              <a:latin typeface="Century Gothic" panose="020B0502020202020204" pitchFamily="34" charset="0"/>
              <a:cs typeface="Century Gothic"/>
            </a:endParaRPr>
          </a:p>
          <a:p>
            <a:endParaRPr lang="en-GB" sz="2400" dirty="0">
              <a:latin typeface="Century Gothic" panose="020B0502020202020204" pitchFamily="34" charset="0"/>
              <a:cs typeface="Century Gothic"/>
            </a:endParaRPr>
          </a:p>
          <a:p>
            <a:endParaRPr lang="en-GB" sz="2400" dirty="0">
              <a:latin typeface="Century Gothic" panose="020B0502020202020204" pitchFamily="34" charset="0"/>
              <a:cs typeface="Century Gothic"/>
            </a:endParaRPr>
          </a:p>
          <a:p>
            <a:pPr marL="342900" indent="-342900">
              <a:buFontTx/>
              <a:buChar char="-"/>
            </a:pPr>
            <a:r>
              <a:rPr lang="en-GB" sz="2400" dirty="0">
                <a:latin typeface="Century Gothic" panose="020B0502020202020204" pitchFamily="34" charset="0"/>
                <a:cs typeface="Century Gothic"/>
              </a:rPr>
              <a:t>Consider how these nucleotides join together to form a single polymer strand. Describe the bonding that holds together the two polymer strands. </a:t>
            </a:r>
          </a:p>
          <a:p>
            <a:r>
              <a:rPr lang="en-GB" sz="2400" b="1" dirty="0">
                <a:solidFill>
                  <a:schemeClr val="accent1"/>
                </a:solidFill>
                <a:latin typeface="Century Gothic" panose="020B0502020202020204" pitchFamily="34" charset="0"/>
                <a:cs typeface="Century Gothic"/>
              </a:rPr>
              <a:t>Bonds form between the sugar molecule of one nucleotide and the phosphate group of the next to form a polymer strand. Hydrogen bonds between complementary bases (A and T, C and G) hold together the two strands as a double helix. </a:t>
            </a:r>
          </a:p>
          <a:p>
            <a:pPr marL="342900" indent="-342900">
              <a:buFontTx/>
              <a:buChar char="-"/>
            </a:pPr>
            <a:endParaRPr lang="en-GB" sz="2400" dirty="0">
              <a:latin typeface="Century Gothic" panose="020B0502020202020204" pitchFamily="34" charset="0"/>
              <a:cs typeface="Century Gothic"/>
            </a:endParaRPr>
          </a:p>
        </p:txBody>
      </p:sp>
      <p:grpSp>
        <p:nvGrpSpPr>
          <p:cNvPr id="24" name="Group 23">
            <a:extLst>
              <a:ext uri="{FF2B5EF4-FFF2-40B4-BE49-F238E27FC236}">
                <a16:creationId xmlns:a16="http://schemas.microsoft.com/office/drawing/2014/main" id="{C3EC9E0A-F329-481F-8E2A-A6E0D2208B18}"/>
              </a:ext>
            </a:extLst>
          </p:cNvPr>
          <p:cNvGrpSpPr/>
          <p:nvPr/>
        </p:nvGrpSpPr>
        <p:grpSpPr>
          <a:xfrm>
            <a:off x="8512401" y="1994793"/>
            <a:ext cx="2510770" cy="1883675"/>
            <a:chOff x="6855454" y="515502"/>
            <a:chExt cx="3728461" cy="2707020"/>
          </a:xfrm>
        </p:grpSpPr>
        <p:sp>
          <p:nvSpPr>
            <p:cNvPr id="6" name="TextBox 5">
              <a:extLst>
                <a:ext uri="{FF2B5EF4-FFF2-40B4-BE49-F238E27FC236}">
                  <a16:creationId xmlns:a16="http://schemas.microsoft.com/office/drawing/2014/main" id="{A1F18C1A-00BD-4F8B-B931-A4C82B5DE39E}"/>
                </a:ext>
              </a:extLst>
            </p:cNvPr>
            <p:cNvSpPr txBox="1"/>
            <p:nvPr/>
          </p:nvSpPr>
          <p:spPr>
            <a:xfrm>
              <a:off x="7966475" y="2853190"/>
              <a:ext cx="822661" cy="369332"/>
            </a:xfrm>
            <a:prstGeom prst="rect">
              <a:avLst/>
            </a:prstGeom>
            <a:noFill/>
          </p:spPr>
          <p:txBody>
            <a:bodyPr wrap="none" rtlCol="0">
              <a:spAutoFit/>
            </a:bodyPr>
            <a:lstStyle/>
            <a:p>
              <a:r>
                <a:rPr lang="en-GB">
                  <a:latin typeface="Century Gothic"/>
                  <a:cs typeface="Century Gothic"/>
                </a:rPr>
                <a:t>Sugar</a:t>
              </a:r>
            </a:p>
          </p:txBody>
        </p:sp>
        <p:sp>
          <p:nvSpPr>
            <p:cNvPr id="7" name="TextBox 6">
              <a:extLst>
                <a:ext uri="{FF2B5EF4-FFF2-40B4-BE49-F238E27FC236}">
                  <a16:creationId xmlns:a16="http://schemas.microsoft.com/office/drawing/2014/main" id="{9DE0CC9C-F272-4F3E-B60C-564F5A69D98E}"/>
                </a:ext>
              </a:extLst>
            </p:cNvPr>
            <p:cNvSpPr txBox="1"/>
            <p:nvPr/>
          </p:nvSpPr>
          <p:spPr>
            <a:xfrm>
              <a:off x="6855454" y="515502"/>
              <a:ext cx="1386918" cy="369332"/>
            </a:xfrm>
            <a:prstGeom prst="rect">
              <a:avLst/>
            </a:prstGeom>
            <a:noFill/>
          </p:spPr>
          <p:txBody>
            <a:bodyPr wrap="none" rtlCol="0">
              <a:spAutoFit/>
            </a:bodyPr>
            <a:lstStyle/>
            <a:p>
              <a:r>
                <a:rPr lang="en-GB">
                  <a:latin typeface="Century Gothic"/>
                  <a:cs typeface="Century Gothic"/>
                </a:rPr>
                <a:t>Phosphate</a:t>
              </a:r>
            </a:p>
          </p:txBody>
        </p:sp>
        <p:grpSp>
          <p:nvGrpSpPr>
            <p:cNvPr id="23" name="Group 22">
              <a:extLst>
                <a:ext uri="{FF2B5EF4-FFF2-40B4-BE49-F238E27FC236}">
                  <a16:creationId xmlns:a16="http://schemas.microsoft.com/office/drawing/2014/main" id="{031988E4-2E00-4140-9F29-D7C58E478886}"/>
                </a:ext>
              </a:extLst>
            </p:cNvPr>
            <p:cNvGrpSpPr/>
            <p:nvPr/>
          </p:nvGrpSpPr>
          <p:grpSpPr>
            <a:xfrm>
              <a:off x="7311790" y="1034113"/>
              <a:ext cx="3272125" cy="1854187"/>
              <a:chOff x="5696598" y="1766334"/>
              <a:chExt cx="3272125" cy="1854187"/>
            </a:xfrm>
          </p:grpSpPr>
          <p:cxnSp>
            <p:nvCxnSpPr>
              <p:cNvPr id="20" name="Straight Connector 19">
                <a:extLst>
                  <a:ext uri="{FF2B5EF4-FFF2-40B4-BE49-F238E27FC236}">
                    <a16:creationId xmlns:a16="http://schemas.microsoft.com/office/drawing/2014/main" id="{C5029337-DE11-4EFC-9286-CCC6AB18BAC8}"/>
                  </a:ext>
                </a:extLst>
              </p:cNvPr>
              <p:cNvCxnSpPr>
                <a:cxnSpLocks/>
              </p:cNvCxnSpPr>
              <p:nvPr/>
            </p:nvCxnSpPr>
            <p:spPr>
              <a:xfrm>
                <a:off x="7154869" y="3087137"/>
                <a:ext cx="9463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39E9C9-933C-4135-BCB8-FE11DA35C09A}"/>
                  </a:ext>
                </a:extLst>
              </p:cNvPr>
              <p:cNvCxnSpPr>
                <a:cxnSpLocks/>
              </p:cNvCxnSpPr>
              <p:nvPr/>
            </p:nvCxnSpPr>
            <p:spPr>
              <a:xfrm>
                <a:off x="6261009" y="2390274"/>
                <a:ext cx="598076" cy="558142"/>
              </a:xfrm>
              <a:prstGeom prst="line">
                <a:avLst/>
              </a:prstGeom>
            </p:spPr>
            <p:style>
              <a:lnRef idx="1">
                <a:schemeClr val="accent1"/>
              </a:lnRef>
              <a:fillRef idx="0">
                <a:schemeClr val="accent1"/>
              </a:fillRef>
              <a:effectRef idx="0">
                <a:schemeClr val="accent1"/>
              </a:effectRef>
              <a:fontRef idx="minor">
                <a:schemeClr val="tx1"/>
              </a:fontRef>
            </p:style>
          </p:cxnSp>
          <p:sp>
            <p:nvSpPr>
              <p:cNvPr id="4" name="Regular Pentagon 2">
                <a:extLst>
                  <a:ext uri="{FF2B5EF4-FFF2-40B4-BE49-F238E27FC236}">
                    <a16:creationId xmlns:a16="http://schemas.microsoft.com/office/drawing/2014/main" id="{961E7402-B1FB-49E9-A6BD-2EAB8977EE96}"/>
                  </a:ext>
                </a:extLst>
              </p:cNvPr>
              <p:cNvSpPr/>
              <p:nvPr/>
            </p:nvSpPr>
            <p:spPr>
              <a:xfrm>
                <a:off x="6380405" y="2660582"/>
                <a:ext cx="1034960" cy="959939"/>
              </a:xfrm>
              <a:prstGeom prst="pentagon">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latin typeface="Century Gothic"/>
                  <a:cs typeface="Century Gothic"/>
                </a:endParaRPr>
              </a:p>
            </p:txBody>
          </p:sp>
          <p:sp>
            <p:nvSpPr>
              <p:cNvPr id="5" name="Oval 4">
                <a:extLst>
                  <a:ext uri="{FF2B5EF4-FFF2-40B4-BE49-F238E27FC236}">
                    <a16:creationId xmlns:a16="http://schemas.microsoft.com/office/drawing/2014/main" id="{6BF7EB79-3E4C-4312-8149-73FD857FF19F}"/>
                  </a:ext>
                </a:extLst>
              </p:cNvPr>
              <p:cNvSpPr/>
              <p:nvPr/>
            </p:nvSpPr>
            <p:spPr>
              <a:xfrm>
                <a:off x="5696598" y="1766334"/>
                <a:ext cx="798804" cy="819478"/>
              </a:xfrm>
              <a:prstGeom prst="ellipse">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a:solidFill>
                      <a:srgbClr val="000000"/>
                    </a:solidFill>
                  </a:rPr>
                  <a:t>P</a:t>
                </a:r>
              </a:p>
            </p:txBody>
          </p:sp>
          <p:sp>
            <p:nvSpPr>
              <p:cNvPr id="8" name="Rectangle 7">
                <a:extLst>
                  <a:ext uri="{FF2B5EF4-FFF2-40B4-BE49-F238E27FC236}">
                    <a16:creationId xmlns:a16="http://schemas.microsoft.com/office/drawing/2014/main" id="{39A260C6-FB08-43A9-B2F8-E95859C7DBE2}"/>
                  </a:ext>
                </a:extLst>
              </p:cNvPr>
              <p:cNvSpPr/>
              <p:nvPr/>
            </p:nvSpPr>
            <p:spPr>
              <a:xfrm>
                <a:off x="7801240" y="2779337"/>
                <a:ext cx="1167483" cy="649663"/>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a:p>
            </p:txBody>
          </p:sp>
        </p:grpSp>
        <p:sp>
          <p:nvSpPr>
            <p:cNvPr id="9" name="TextBox 8">
              <a:extLst>
                <a:ext uri="{FF2B5EF4-FFF2-40B4-BE49-F238E27FC236}">
                  <a16:creationId xmlns:a16="http://schemas.microsoft.com/office/drawing/2014/main" id="{97B40E2D-DE39-47E2-A141-E252141C71A1}"/>
                </a:ext>
              </a:extLst>
            </p:cNvPr>
            <p:cNvSpPr txBox="1"/>
            <p:nvPr/>
          </p:nvSpPr>
          <p:spPr>
            <a:xfrm>
              <a:off x="9795898" y="2657467"/>
              <a:ext cx="715260" cy="369332"/>
            </a:xfrm>
            <a:prstGeom prst="rect">
              <a:avLst/>
            </a:prstGeom>
            <a:noFill/>
          </p:spPr>
          <p:txBody>
            <a:bodyPr wrap="none" rtlCol="0">
              <a:spAutoFit/>
            </a:bodyPr>
            <a:lstStyle/>
            <a:p>
              <a:r>
                <a:rPr lang="en-GB" dirty="0">
                  <a:latin typeface="Century Gothic"/>
                  <a:cs typeface="Century Gothic"/>
                </a:rPr>
                <a:t>Base</a:t>
              </a:r>
            </a:p>
          </p:txBody>
        </p:sp>
      </p:grpSp>
      <p:cxnSp>
        <p:nvCxnSpPr>
          <p:cNvPr id="13" name="Straight Connector 12">
            <a:extLst>
              <a:ext uri="{FF2B5EF4-FFF2-40B4-BE49-F238E27FC236}">
                <a16:creationId xmlns:a16="http://schemas.microsoft.com/office/drawing/2014/main" id="{ECE51732-67D2-4E8F-9E58-F892998DE82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182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93;p1">
            <a:extLst>
              <a:ext uri="{FF2B5EF4-FFF2-40B4-BE49-F238E27FC236}">
                <a16:creationId xmlns:a16="http://schemas.microsoft.com/office/drawing/2014/main" id="{85FB77B9-9F57-4774-8834-4BE55155B27E}"/>
              </a:ext>
            </a:extLst>
          </p:cNvPr>
          <p:cNvSpPr txBox="1"/>
          <p:nvPr/>
        </p:nvSpPr>
        <p:spPr>
          <a:xfrm>
            <a:off x="411181" y="406462"/>
            <a:ext cx="10370620" cy="62786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dirty="0"/>
          </a:p>
          <a:p>
            <a:pPr marL="457200" marR="0" lvl="0" indent="-457200" algn="l" rtl="0">
              <a:spcBef>
                <a:spcPts val="0"/>
              </a:spcBef>
              <a:spcAft>
                <a:spcPts val="0"/>
              </a:spcAft>
              <a:buClr>
                <a:schemeClr val="dk1"/>
              </a:buClr>
              <a:buSzPts val="2400"/>
              <a:buFont typeface="Century Gothic"/>
              <a:buAutoNum type="arabicPeriod"/>
            </a:pPr>
            <a:r>
              <a:rPr lang="en-GB" sz="2400" dirty="0">
                <a:solidFill>
                  <a:schemeClr val="dk1"/>
                </a:solidFill>
                <a:latin typeface="Century Gothic"/>
                <a:ea typeface="Century Gothic"/>
                <a:cs typeface="Century Gothic"/>
                <a:sym typeface="Century Gothic"/>
              </a:rPr>
              <a:t>Identify the three parts of a nucleotide:</a:t>
            </a:r>
          </a:p>
          <a:p>
            <a:pPr lvl="1">
              <a:buClr>
                <a:schemeClr val="dk1"/>
              </a:buClr>
              <a:buSzPts val="2400"/>
            </a:pPr>
            <a:r>
              <a:rPr lang="en-GB" sz="2400" dirty="0">
                <a:solidFill>
                  <a:schemeClr val="dk1"/>
                </a:solidFill>
                <a:latin typeface="Century Gothic"/>
                <a:ea typeface="Century Gothic"/>
                <a:cs typeface="Century Gothic"/>
                <a:sym typeface="Century Gothic"/>
              </a:rPr>
              <a:t>A. Glucose, phosphate and adenine</a:t>
            </a:r>
          </a:p>
          <a:p>
            <a:pPr lvl="1">
              <a:buClr>
                <a:schemeClr val="dk1"/>
              </a:buClr>
              <a:buSzPts val="2400"/>
            </a:pPr>
            <a:r>
              <a:rPr lang="en-GB" sz="2400" dirty="0">
                <a:solidFill>
                  <a:schemeClr val="dk1"/>
                </a:solidFill>
                <a:latin typeface="Century Gothic"/>
                <a:ea typeface="Century Gothic"/>
                <a:cs typeface="Century Gothic"/>
                <a:sym typeface="Century Gothic"/>
              </a:rPr>
              <a:t>B. Sugar, phosphorus and base</a:t>
            </a:r>
          </a:p>
          <a:p>
            <a:pPr lvl="1">
              <a:buClr>
                <a:schemeClr val="dk1"/>
              </a:buClr>
              <a:buSzPts val="2400"/>
            </a:pPr>
            <a:r>
              <a:rPr lang="en-GB" sz="2400" dirty="0">
                <a:solidFill>
                  <a:schemeClr val="dk1"/>
                </a:solidFill>
                <a:latin typeface="Century Gothic"/>
                <a:ea typeface="Century Gothic"/>
                <a:cs typeface="Century Gothic"/>
                <a:sym typeface="Century Gothic"/>
              </a:rPr>
              <a:t>C. Sugar, phosphate and base</a:t>
            </a:r>
          </a:p>
          <a:p>
            <a:pPr marR="0" lvl="0" algn="l" rtl="0">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a:p>
            <a:pPr marR="0" lvl="0" algn="l" rtl="0">
              <a:spcBef>
                <a:spcPts val="0"/>
              </a:spcBef>
              <a:spcAft>
                <a:spcPts val="0"/>
              </a:spcAft>
              <a:buClr>
                <a:schemeClr val="dk1"/>
              </a:buClr>
              <a:buSzPts val="2400"/>
            </a:pPr>
            <a:r>
              <a:rPr lang="en-GB" sz="2400" dirty="0">
                <a:solidFill>
                  <a:schemeClr val="dk1"/>
                </a:solidFill>
                <a:latin typeface="Century Gothic"/>
                <a:ea typeface="Century Gothic"/>
                <a:cs typeface="Century Gothic"/>
                <a:sym typeface="Century Gothic"/>
              </a:rPr>
              <a:t>2. Select the correct complementary base pairs:</a:t>
            </a:r>
          </a:p>
          <a:p>
            <a:pPr lvl="1">
              <a:buClr>
                <a:schemeClr val="dk1"/>
              </a:buClr>
              <a:buSzPts val="2400"/>
            </a:pPr>
            <a:r>
              <a:rPr lang="en-GB" sz="2400" dirty="0">
                <a:solidFill>
                  <a:schemeClr val="dk1"/>
                </a:solidFill>
                <a:latin typeface="Century Gothic"/>
                <a:ea typeface="Century Gothic"/>
                <a:cs typeface="Century Gothic"/>
                <a:sym typeface="Century Gothic"/>
              </a:rPr>
              <a:t>A. A with T and C with G</a:t>
            </a:r>
          </a:p>
          <a:p>
            <a:pPr lvl="1">
              <a:buClr>
                <a:schemeClr val="dk1"/>
              </a:buClr>
              <a:buSzPts val="2400"/>
            </a:pPr>
            <a:r>
              <a:rPr lang="en-GB" sz="2400" dirty="0">
                <a:solidFill>
                  <a:schemeClr val="dk1"/>
                </a:solidFill>
                <a:latin typeface="Century Gothic"/>
                <a:ea typeface="Century Gothic"/>
                <a:cs typeface="Century Gothic"/>
                <a:sym typeface="Century Gothic"/>
              </a:rPr>
              <a:t>B. A with G and T with C</a:t>
            </a:r>
          </a:p>
          <a:p>
            <a:pPr lvl="1">
              <a:buClr>
                <a:schemeClr val="dk1"/>
              </a:buClr>
              <a:buSzPts val="2400"/>
            </a:pPr>
            <a:r>
              <a:rPr lang="en-GB" sz="2400" dirty="0">
                <a:solidFill>
                  <a:schemeClr val="dk1"/>
                </a:solidFill>
                <a:latin typeface="Century Gothic"/>
                <a:ea typeface="Century Gothic"/>
                <a:cs typeface="Century Gothic"/>
                <a:sym typeface="Century Gothic"/>
              </a:rPr>
              <a:t>C. A with C and T with G</a:t>
            </a:r>
          </a:p>
          <a:p>
            <a:pPr marR="0" lvl="0" algn="l" rtl="0">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a:p>
            <a:pPr marR="0" lvl="0" algn="l" rtl="0">
              <a:spcBef>
                <a:spcPts val="0"/>
              </a:spcBef>
              <a:spcAft>
                <a:spcPts val="0"/>
              </a:spcAft>
              <a:buClr>
                <a:schemeClr val="dk1"/>
              </a:buClr>
              <a:buSzPts val="2400"/>
            </a:pPr>
            <a:r>
              <a:rPr lang="en-GB" sz="2400" dirty="0">
                <a:solidFill>
                  <a:schemeClr val="dk1"/>
                </a:solidFill>
                <a:latin typeface="Century Gothic"/>
                <a:ea typeface="Century Gothic"/>
                <a:cs typeface="Century Gothic"/>
                <a:sym typeface="Century Gothic"/>
              </a:rPr>
              <a:t>3. The percentage of the base thymine (T) in a human’s DNA was found to be 28%. Calculate the percentage of human DNA that is adenine (A).</a:t>
            </a:r>
          </a:p>
          <a:p>
            <a:pPr marL="914400" lvl="1" indent="-457200">
              <a:buClr>
                <a:schemeClr val="dk1"/>
              </a:buClr>
              <a:buSzPts val="2400"/>
              <a:buAutoNum type="alphaUcPeriod"/>
            </a:pPr>
            <a:r>
              <a:rPr lang="en-GB" sz="2400" dirty="0">
                <a:solidFill>
                  <a:schemeClr val="dk1"/>
                </a:solidFill>
                <a:latin typeface="Century Gothic"/>
                <a:ea typeface="Century Gothic"/>
                <a:cs typeface="Century Gothic"/>
                <a:sym typeface="Century Gothic"/>
              </a:rPr>
              <a:t>14%</a:t>
            </a:r>
          </a:p>
          <a:p>
            <a:pPr marL="914400" lvl="1" indent="-457200">
              <a:buClr>
                <a:schemeClr val="dk1"/>
              </a:buClr>
              <a:buSzPts val="2400"/>
              <a:buAutoNum type="alphaUcPeriod"/>
            </a:pPr>
            <a:r>
              <a:rPr lang="en-GB" sz="2400" dirty="0">
                <a:solidFill>
                  <a:schemeClr val="dk1"/>
                </a:solidFill>
                <a:latin typeface="Century Gothic"/>
                <a:ea typeface="Century Gothic"/>
                <a:cs typeface="Century Gothic"/>
                <a:sym typeface="Century Gothic"/>
              </a:rPr>
              <a:t>28%</a:t>
            </a:r>
          </a:p>
          <a:p>
            <a:pPr marL="914400" lvl="1" indent="-457200">
              <a:buClr>
                <a:schemeClr val="dk1"/>
              </a:buClr>
              <a:buSzPts val="2400"/>
              <a:buAutoNum type="alphaUcPeriod"/>
            </a:pPr>
            <a:r>
              <a:rPr lang="en-GB" sz="2400" dirty="0">
                <a:solidFill>
                  <a:schemeClr val="dk1"/>
                </a:solidFill>
                <a:latin typeface="Century Gothic"/>
                <a:ea typeface="Century Gothic"/>
                <a:cs typeface="Century Gothic"/>
                <a:sym typeface="Century Gothic"/>
              </a:rPr>
              <a:t>22%</a:t>
            </a:r>
            <a:endParaRPr dirty="0"/>
          </a:p>
        </p:txBody>
      </p:sp>
      <p:sp>
        <p:nvSpPr>
          <p:cNvPr id="4" name="Google Shape;161;p3">
            <a:extLst>
              <a:ext uri="{FF2B5EF4-FFF2-40B4-BE49-F238E27FC236}">
                <a16:creationId xmlns:a16="http://schemas.microsoft.com/office/drawing/2014/main" id="{82E196C8-2B31-488C-A7AB-47A2706A1B71}"/>
              </a:ext>
            </a:extLst>
          </p:cNvPr>
          <p:cNvSpPr txBox="1"/>
          <p:nvPr/>
        </p:nvSpPr>
        <p:spPr>
          <a:xfrm>
            <a:off x="216848" y="172937"/>
            <a:ext cx="8812851"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a:solidFill>
                  <a:schemeClr val="dk1"/>
                </a:solidFill>
                <a:latin typeface="Century Gothic"/>
                <a:ea typeface="Century Gothic"/>
                <a:cs typeface="Century Gothic"/>
                <a:sym typeface="Century Gothic"/>
              </a:rPr>
              <a:t>Answer the following questions:</a:t>
            </a:r>
            <a:endParaRPr sz="2400">
              <a:solidFill>
                <a:schemeClr val="dk1"/>
              </a:solidFill>
              <a:latin typeface="Century Gothic"/>
              <a:ea typeface="Century Gothic"/>
              <a:cs typeface="Century Gothic"/>
              <a:sym typeface="Century Gothic"/>
            </a:endParaRPr>
          </a:p>
        </p:txBody>
      </p:sp>
      <p:sp>
        <p:nvSpPr>
          <p:cNvPr id="5" name="TextBox 4">
            <a:extLst>
              <a:ext uri="{FF2B5EF4-FFF2-40B4-BE49-F238E27FC236}">
                <a16:creationId xmlns:a16="http://schemas.microsoft.com/office/drawing/2014/main" id="{A5EC9A26-5AB2-4F16-87EC-E8E7A19BB9AE}"/>
              </a:ext>
            </a:extLst>
          </p:cNvPr>
          <p:cNvSpPr txBox="1"/>
          <p:nvPr/>
        </p:nvSpPr>
        <p:spPr>
          <a:xfrm>
            <a:off x="5461102" y="1698921"/>
            <a:ext cx="1973179" cy="707886"/>
          </a:xfrm>
          <a:prstGeom prst="rect">
            <a:avLst/>
          </a:prstGeom>
          <a:noFill/>
        </p:spPr>
        <p:txBody>
          <a:bodyPr wrap="square" rtlCol="0">
            <a:spAutoFit/>
          </a:bodyPr>
          <a:lstStyle/>
          <a:p>
            <a:pPr marL="285750" indent="-285750">
              <a:buFont typeface="Wingdings" panose="05000000000000000000" pitchFamily="2" charset="2"/>
              <a:buChar char="ü"/>
            </a:pPr>
            <a:r>
              <a:rPr lang="en-GB" sz="4000" dirty="0">
                <a:solidFill>
                  <a:schemeClr val="accent1"/>
                </a:solidFill>
              </a:rPr>
              <a:t>  </a:t>
            </a:r>
          </a:p>
        </p:txBody>
      </p:sp>
      <p:sp>
        <p:nvSpPr>
          <p:cNvPr id="6" name="TextBox 5">
            <a:extLst>
              <a:ext uri="{FF2B5EF4-FFF2-40B4-BE49-F238E27FC236}">
                <a16:creationId xmlns:a16="http://schemas.microsoft.com/office/drawing/2014/main" id="{432B9AE7-C62C-42B1-8E5C-1DF6C6984029}"/>
              </a:ext>
            </a:extLst>
          </p:cNvPr>
          <p:cNvSpPr txBox="1"/>
          <p:nvPr/>
        </p:nvSpPr>
        <p:spPr>
          <a:xfrm>
            <a:off x="4498699" y="2743401"/>
            <a:ext cx="1973179" cy="707886"/>
          </a:xfrm>
          <a:prstGeom prst="rect">
            <a:avLst/>
          </a:prstGeom>
          <a:noFill/>
        </p:spPr>
        <p:txBody>
          <a:bodyPr wrap="square" rtlCol="0">
            <a:spAutoFit/>
          </a:bodyPr>
          <a:lstStyle/>
          <a:p>
            <a:pPr marL="285750" indent="-285750">
              <a:buFont typeface="Wingdings" panose="05000000000000000000" pitchFamily="2" charset="2"/>
              <a:buChar char="ü"/>
            </a:pPr>
            <a:r>
              <a:rPr lang="en-GB" sz="4000" dirty="0">
                <a:solidFill>
                  <a:schemeClr val="accent1"/>
                </a:solidFill>
              </a:rPr>
              <a:t>  </a:t>
            </a:r>
          </a:p>
        </p:txBody>
      </p:sp>
      <p:sp>
        <p:nvSpPr>
          <p:cNvPr id="7" name="TextBox 6">
            <a:extLst>
              <a:ext uri="{FF2B5EF4-FFF2-40B4-BE49-F238E27FC236}">
                <a16:creationId xmlns:a16="http://schemas.microsoft.com/office/drawing/2014/main" id="{A5D2D542-7D8A-4A98-AB45-6A887A2627CD}"/>
              </a:ext>
            </a:extLst>
          </p:cNvPr>
          <p:cNvSpPr txBox="1"/>
          <p:nvPr/>
        </p:nvSpPr>
        <p:spPr>
          <a:xfrm>
            <a:off x="1969477" y="5690897"/>
            <a:ext cx="1973179" cy="707886"/>
          </a:xfrm>
          <a:prstGeom prst="rect">
            <a:avLst/>
          </a:prstGeom>
          <a:noFill/>
        </p:spPr>
        <p:txBody>
          <a:bodyPr wrap="square" rtlCol="0">
            <a:spAutoFit/>
          </a:bodyPr>
          <a:lstStyle/>
          <a:p>
            <a:pPr marL="285750" indent="-285750">
              <a:buFont typeface="Wingdings" panose="05000000000000000000" pitchFamily="2" charset="2"/>
              <a:buChar char="ü"/>
            </a:pPr>
            <a:r>
              <a:rPr lang="en-GB" sz="4000" dirty="0">
                <a:solidFill>
                  <a:schemeClr val="accent1"/>
                </a:solidFill>
              </a:rPr>
              <a:t>  </a:t>
            </a:r>
          </a:p>
        </p:txBody>
      </p:sp>
      <p:cxnSp>
        <p:nvCxnSpPr>
          <p:cNvPr id="8" name="Straight Connector 7">
            <a:extLst>
              <a:ext uri="{FF2B5EF4-FFF2-40B4-BE49-F238E27FC236}">
                <a16:creationId xmlns:a16="http://schemas.microsoft.com/office/drawing/2014/main" id="{BE754B92-01D4-4150-A8C0-305BCEB9407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9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animEffect transition="in" filter="fade">
                                      <p:cBhvr>
                                        <p:cTn id="29" dur="500"/>
                                        <p:tgtEl>
                                          <p:spTgt spid="3">
                                            <p:txEl>
                                              <p:pRg st="7" end="7"/>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animEffect transition="in" filter="fade">
                                      <p:cBhvr>
                                        <p:cTn id="45" dur="500"/>
                                        <p:tgtEl>
                                          <p:spTgt spid="3">
                                            <p:txEl>
                                              <p:pRg st="11" end="11"/>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
                                            <p:txEl>
                                              <p:pRg st="12" end="12"/>
                                            </p:txEl>
                                          </p:spTgt>
                                        </p:tgtEl>
                                        <p:attrNameLst>
                                          <p:attrName>style.visibility</p:attrName>
                                        </p:attrNameLst>
                                      </p:cBhvr>
                                      <p:to>
                                        <p:strVal val="visible"/>
                                      </p:to>
                                    </p:set>
                                    <p:animEffect transition="in" filter="fade">
                                      <p:cBhvr>
                                        <p:cTn id="50" dur="500"/>
                                        <p:tgtEl>
                                          <p:spTgt spid="3">
                                            <p:txEl>
                                              <p:pRg st="12" end="1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animEffect transition="in" filter="fade">
                                      <p:cBhvr>
                                        <p:cTn id="55" dur="500"/>
                                        <p:tgtEl>
                                          <p:spTgt spid="3">
                                            <p:txEl>
                                              <p:pRg st="13" end="13"/>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
                                            <p:txEl>
                                              <p:pRg st="14" end="14"/>
                                            </p:txEl>
                                          </p:spTgt>
                                        </p:tgtEl>
                                        <p:attrNameLst>
                                          <p:attrName>style.visibility</p:attrName>
                                        </p:attrNameLst>
                                      </p:cBhvr>
                                      <p:to>
                                        <p:strVal val="visible"/>
                                      </p:to>
                                    </p:set>
                                    <p:animEffect transition="in" filter="fade">
                                      <p:cBhvr>
                                        <p:cTn id="60" dur="500"/>
                                        <p:tgtEl>
                                          <p:spTgt spid="3">
                                            <p:txEl>
                                              <p:pRg st="14" end="1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47831" y="8483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Describe the function of DNA.</a:t>
            </a:r>
          </a:p>
          <a:p>
            <a:pPr marL="457200" indent="-457200">
              <a:buAutoNum type="arabicPeriod"/>
            </a:pPr>
            <a:r>
              <a:rPr lang="en-GB" sz="2400" dirty="0">
                <a:latin typeface="Century Gothic" panose="020B0502020202020204" pitchFamily="34" charset="0"/>
              </a:rPr>
              <a:t>Describe the structure of DNA. </a:t>
            </a:r>
          </a:p>
          <a:p>
            <a:pPr marL="457200" indent="-457200">
              <a:buAutoNum type="arabicPeriod"/>
            </a:pPr>
            <a:r>
              <a:rPr lang="en-GB" sz="2400" dirty="0">
                <a:latin typeface="Century Gothic" panose="020B0502020202020204" pitchFamily="34" charset="0"/>
              </a:rPr>
              <a:t>Describe what makes up a nucleotide.</a:t>
            </a:r>
          </a:p>
          <a:p>
            <a:pPr marL="457200" indent="-457200">
              <a:buAutoNum type="arabicPeriod"/>
            </a:pPr>
            <a:r>
              <a:rPr lang="en-GB" sz="2400" dirty="0">
                <a:latin typeface="Century Gothic" panose="020B0502020202020204" pitchFamily="34" charset="0"/>
              </a:rPr>
              <a:t>State the complementary base pairs. </a:t>
            </a:r>
          </a:p>
          <a:p>
            <a:pPr marL="457200" indent="-457200">
              <a:buAutoNum type="arabicPeriod"/>
            </a:pPr>
            <a:r>
              <a:rPr lang="en-GB" sz="2400" dirty="0">
                <a:latin typeface="Century Gothic" panose="020B0502020202020204" pitchFamily="34" charset="0"/>
              </a:rPr>
              <a:t>Give two other naturally occurring polymers.  </a:t>
            </a:r>
          </a:p>
          <a:p>
            <a:pPr marL="457200" indent="-457200">
              <a:buAutoNum type="arabicPeriod"/>
            </a:pPr>
            <a:r>
              <a:rPr lang="en-GB" sz="2400" dirty="0">
                <a:latin typeface="Century Gothic" panose="020B0502020202020204" pitchFamily="34" charset="0"/>
              </a:rPr>
              <a:t>(HT) State whether the functional groups found in amino acid molecules are the same or different.</a:t>
            </a:r>
          </a:p>
          <a:p>
            <a:pPr marL="457200" indent="-457200">
              <a:buAutoNum type="arabicPeriod"/>
            </a:pPr>
            <a:r>
              <a:rPr lang="en-GB" sz="2400" dirty="0">
                <a:latin typeface="Century Gothic" panose="020B0502020202020204" pitchFamily="34" charset="0"/>
              </a:rPr>
              <a:t>(HT) Name the type of reaction that produces a polypeptide from amino acids. </a:t>
            </a:r>
          </a:p>
          <a:p>
            <a:pPr marL="457200" indent="-457200">
              <a:buAutoNum type="arabicPeriod"/>
            </a:pPr>
            <a:r>
              <a:rPr lang="en-GB" sz="2400" dirty="0">
                <a:latin typeface="Century Gothic" panose="020B0502020202020204" pitchFamily="34" charset="0"/>
              </a:rPr>
              <a:t>(HT) Name the other product of this reaction.</a:t>
            </a:r>
          </a:p>
        </p:txBody>
      </p:sp>
    </p:spTree>
    <p:extLst>
      <p:ext uri="{BB962C8B-B14F-4D97-AF65-F5344CB8AC3E}">
        <p14:creationId xmlns:p14="http://schemas.microsoft.com/office/powerpoint/2010/main" val="161718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768789"/>
            <a:ext cx="11311342" cy="4401205"/>
          </a:xfrm>
          <a:prstGeom prst="rect">
            <a:avLst/>
          </a:prstGeom>
          <a:noFill/>
        </p:spPr>
        <p:txBody>
          <a:bodyPr wrap="square">
            <a:spAutoFit/>
          </a:bodyPr>
          <a:lstStyle/>
          <a:p>
            <a:pPr marL="457200" indent="-457200">
              <a:buAutoNum type="arabicPeriod"/>
            </a:pPr>
            <a:r>
              <a:rPr lang="en-GB" sz="2800" b="1" dirty="0">
                <a:solidFill>
                  <a:schemeClr val="accent2">
                    <a:lumMod val="60000"/>
                    <a:lumOff val="40000"/>
                  </a:schemeClr>
                </a:solidFill>
                <a:latin typeface="Century Gothic" panose="020B0502020202020204" pitchFamily="34" charset="0"/>
              </a:rPr>
              <a:t>It contains the genetic instructions for development and functioning of living organisms and viruses.</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Two polymer chains made up of nucleotides held in a double helix.</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A base, a phosphate and a sugar</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A and T, C and G</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Starch, cellulose, proteins</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The functional groups are different</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Condensation polymerisation</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Water</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DNA is described as a polymer.</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1754326"/>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DNA consists of two strands held in a double helix</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Each strand contains repeating nucleotide units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 that </a:t>
            </a:r>
            <a:r>
              <a:rPr lang="en-US" dirty="0">
                <a:solidFill>
                  <a:schemeClr val="accent1"/>
                </a:solidFill>
                <a:latin typeface="Century Gothic" panose="020B0502020202020204" pitchFamily="34" charset="0"/>
              </a:rPr>
              <a:t>DNA is a polymer because it consists of </a:t>
            </a:r>
            <a:r>
              <a:rPr lang="en-US" b="1" dirty="0">
                <a:solidFill>
                  <a:schemeClr val="accent1"/>
                </a:solidFill>
                <a:latin typeface="Century Gothic" panose="020B0502020202020204" pitchFamily="34" charset="0"/>
              </a:rPr>
              <a:t>repeating subunits</a:t>
            </a:r>
            <a:r>
              <a:rPr lang="en-US" dirty="0">
                <a:solidFill>
                  <a:schemeClr val="accent1"/>
                </a:solidFill>
                <a:latin typeface="Century Gothic" panose="020B0502020202020204" pitchFamily="34" charset="0"/>
              </a:rPr>
              <a:t>/monomers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1644468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polypeptides are described as polymers.</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1200329"/>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Polypeptides consists of amino acids in a chain</a:t>
            </a:r>
          </a:p>
          <a:p>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 that </a:t>
            </a:r>
            <a:r>
              <a:rPr lang="en-US" dirty="0">
                <a:solidFill>
                  <a:schemeClr val="accent1"/>
                </a:solidFill>
                <a:latin typeface="Century Gothic" panose="020B0502020202020204" pitchFamily="34" charset="0"/>
              </a:rPr>
              <a:t>polypeptides are polymers because they consist of </a:t>
            </a:r>
            <a:r>
              <a:rPr lang="en-US" b="1" dirty="0">
                <a:solidFill>
                  <a:schemeClr val="accent1"/>
                </a:solidFill>
                <a:latin typeface="Century Gothic" panose="020B0502020202020204" pitchFamily="34" charset="0"/>
              </a:rPr>
              <a:t>repeating subunits</a:t>
            </a:r>
            <a:r>
              <a:rPr lang="en-US" dirty="0">
                <a:solidFill>
                  <a:schemeClr val="accent1"/>
                </a:solidFill>
                <a:latin typeface="Century Gothic" panose="020B0502020202020204" pitchFamily="34" charset="0"/>
              </a:rPr>
              <a:t>/monomers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3988646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8477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Naturally Occurring Polymers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functional group found in carboxylic acids.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what monomers require to be able to undergo condensation polymerisation.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small molecule that is usually produced through condensation polymerisation.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organelle that contains DNA in eukaryotic cells.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structure of DNA.</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Carboxyl group</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87663" y="2942626"/>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Two functional groups</a:t>
            </a:r>
            <a:endParaRPr sz="2400" b="1" i="0" u="none" strike="noStrike" cap="none" baseline="-25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58568" y="4052103"/>
            <a:ext cx="1058413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Water</a:t>
            </a:r>
            <a:endParaRPr sz="2400" b="1" i="0" u="none" strike="noStrike" cap="none" dirty="0">
              <a:solidFill>
                <a:schemeClr val="accent1"/>
              </a:solidFill>
              <a:latin typeface="Century Gothic" panose="020B0502020202020204" pitchFamily="34" charset="0"/>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66827" y="4787021"/>
            <a:ext cx="1056846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Nucleus</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852401" y="5514290"/>
            <a:ext cx="9377635" cy="120032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Repeating nucleotides made of a base (A,C,T,G), a phosphate and a sugar. Two strands of DNA are wrapped in a double helix.  </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starch is described as a polymer.</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
        <p:nvSpPr>
          <p:cNvPr id="4" name="TextBox 3">
            <a:extLst>
              <a:ext uri="{FF2B5EF4-FFF2-40B4-BE49-F238E27FC236}">
                <a16:creationId xmlns:a16="http://schemas.microsoft.com/office/drawing/2014/main" id="{8549BDE6-8F5D-F4E3-F7DD-FFB925BAC71F}"/>
              </a:ext>
            </a:extLst>
          </p:cNvPr>
          <p:cNvSpPr txBox="1"/>
          <p:nvPr/>
        </p:nvSpPr>
        <p:spPr>
          <a:xfrm>
            <a:off x="218037" y="2927591"/>
            <a:ext cx="6422606" cy="1200329"/>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Starch consists of glucose molecules in a chain</a:t>
            </a:r>
          </a:p>
          <a:p>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 that </a:t>
            </a:r>
            <a:r>
              <a:rPr lang="en-US" dirty="0">
                <a:solidFill>
                  <a:schemeClr val="accent1"/>
                </a:solidFill>
                <a:latin typeface="Century Gothic" panose="020B0502020202020204" pitchFamily="34" charset="0"/>
              </a:rPr>
              <a:t>starch is a polymers because is consists of </a:t>
            </a:r>
            <a:r>
              <a:rPr lang="en-US" b="1" dirty="0">
                <a:solidFill>
                  <a:schemeClr val="accent1"/>
                </a:solidFill>
                <a:latin typeface="Century Gothic" panose="020B0502020202020204" pitchFamily="34" charset="0"/>
              </a:rPr>
              <a:t>repeating subunits</a:t>
            </a:r>
            <a:r>
              <a:rPr lang="en-US" dirty="0">
                <a:solidFill>
                  <a:schemeClr val="accent1"/>
                </a:solidFill>
                <a:latin typeface="Century Gothic" panose="020B0502020202020204" pitchFamily="34" charset="0"/>
              </a:rPr>
              <a:t>/monomers</a:t>
            </a:r>
          </a:p>
        </p:txBody>
      </p:sp>
    </p:spTree>
    <p:extLst>
      <p:ext uri="{BB962C8B-B14F-4D97-AF65-F5344CB8AC3E}">
        <p14:creationId xmlns:p14="http://schemas.microsoft.com/office/powerpoint/2010/main" val="48572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10" name="Picture 9" descr="Graphical user interface, text, application, email&#10;&#10;Description automatically generated">
            <a:extLst>
              <a:ext uri="{FF2B5EF4-FFF2-40B4-BE49-F238E27FC236}">
                <a16:creationId xmlns:a16="http://schemas.microsoft.com/office/drawing/2014/main" id="{B3EC9E1F-0388-286E-E8FC-CC65C37132CA}"/>
              </a:ext>
            </a:extLst>
          </p:cNvPr>
          <p:cNvPicPr>
            <a:picLocks noChangeAspect="1"/>
          </p:cNvPicPr>
          <p:nvPr/>
        </p:nvPicPr>
        <p:blipFill>
          <a:blip r:embed="rId3"/>
          <a:stretch>
            <a:fillRect/>
          </a:stretch>
        </p:blipFill>
        <p:spPr>
          <a:xfrm>
            <a:off x="3860104" y="1170040"/>
            <a:ext cx="3437844" cy="4859824"/>
          </a:xfrm>
          <a:prstGeom prst="rect">
            <a:avLst/>
          </a:prstGeom>
          <a:ln>
            <a:solidFill>
              <a:schemeClr val="tx1"/>
            </a:solidFill>
          </a:ln>
        </p:spPr>
      </p:pic>
      <p:pic>
        <p:nvPicPr>
          <p:cNvPr id="13" name="Picture 12" descr="Graphical user interface, text&#10;&#10;Description automatically generated">
            <a:extLst>
              <a:ext uri="{FF2B5EF4-FFF2-40B4-BE49-F238E27FC236}">
                <a16:creationId xmlns:a16="http://schemas.microsoft.com/office/drawing/2014/main" id="{2C39896E-2F3B-E7BF-4449-24C116AB6E16}"/>
              </a:ext>
            </a:extLst>
          </p:cNvPr>
          <p:cNvPicPr>
            <a:picLocks noChangeAspect="1"/>
          </p:cNvPicPr>
          <p:nvPr/>
        </p:nvPicPr>
        <p:blipFill>
          <a:blip r:embed="rId4"/>
          <a:stretch>
            <a:fillRect/>
          </a:stretch>
        </p:blipFill>
        <p:spPr>
          <a:xfrm>
            <a:off x="357810" y="1173192"/>
            <a:ext cx="3435804" cy="4865299"/>
          </a:xfrm>
          <a:prstGeom prst="rect">
            <a:avLst/>
          </a:prstGeom>
          <a:ln>
            <a:solidFill>
              <a:schemeClr val="tx1"/>
            </a:solidFill>
          </a:ln>
        </p:spPr>
      </p:pic>
      <p:pic>
        <p:nvPicPr>
          <p:cNvPr id="4" name="Picture 3" descr="A paper with text and images&#10;&#10;Description automatically generated">
            <a:extLst>
              <a:ext uri="{FF2B5EF4-FFF2-40B4-BE49-F238E27FC236}">
                <a16:creationId xmlns:a16="http://schemas.microsoft.com/office/drawing/2014/main" id="{603ED528-E23D-0C1F-06EE-DFF04E0191AA}"/>
              </a:ext>
            </a:extLst>
          </p:cNvPr>
          <p:cNvPicPr>
            <a:picLocks noChangeAspect="1"/>
          </p:cNvPicPr>
          <p:nvPr/>
        </p:nvPicPr>
        <p:blipFill>
          <a:blip r:embed="rId5"/>
          <a:stretch>
            <a:fillRect/>
          </a:stretch>
        </p:blipFill>
        <p:spPr>
          <a:xfrm>
            <a:off x="7372291" y="1172818"/>
            <a:ext cx="3424581" cy="4850295"/>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A - Cellulose</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8170F7B5-87E8-C925-9F19-8E263C9489F0}"/>
              </a:ext>
            </a:extLst>
          </p:cNvPr>
          <p:cNvSpPr txBox="1"/>
          <p:nvPr/>
        </p:nvSpPr>
        <p:spPr>
          <a:xfrm>
            <a:off x="449370" y="1452465"/>
            <a:ext cx="1076875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B - To provide genetic instructions for development and functioning</a:t>
            </a:r>
            <a:endParaRPr lang="en-US" sz="2400" b="1" baseline="-25000" dirty="0">
              <a:solidFill>
                <a:schemeClr val="accent1"/>
              </a:solidFill>
              <a:latin typeface="Century Gothic" panose="020B0502020202020204" pitchFamily="34" charset="0"/>
            </a:endParaRPr>
          </a:p>
        </p:txBody>
      </p:sp>
      <p:grpSp>
        <p:nvGrpSpPr>
          <p:cNvPr id="4" name="Group 3">
            <a:extLst>
              <a:ext uri="{FF2B5EF4-FFF2-40B4-BE49-F238E27FC236}">
                <a16:creationId xmlns:a16="http://schemas.microsoft.com/office/drawing/2014/main" id="{54C6EC7D-094E-4214-6D50-A94B459C2207}"/>
              </a:ext>
            </a:extLst>
          </p:cNvPr>
          <p:cNvGrpSpPr/>
          <p:nvPr/>
        </p:nvGrpSpPr>
        <p:grpSpPr>
          <a:xfrm>
            <a:off x="2660465" y="2334128"/>
            <a:ext cx="3716271" cy="2293667"/>
            <a:chOff x="456336" y="518611"/>
            <a:chExt cx="3272125" cy="1854187"/>
          </a:xfrm>
        </p:grpSpPr>
        <p:cxnSp>
          <p:nvCxnSpPr>
            <p:cNvPr id="7" name="Straight Connector 6">
              <a:extLst>
                <a:ext uri="{FF2B5EF4-FFF2-40B4-BE49-F238E27FC236}">
                  <a16:creationId xmlns:a16="http://schemas.microsoft.com/office/drawing/2014/main" id="{85733EC6-E7DF-0289-2544-F183B2780341}"/>
                </a:ext>
              </a:extLst>
            </p:cNvPr>
            <p:cNvCxnSpPr>
              <a:cxnSpLocks/>
            </p:cNvCxnSpPr>
            <p:nvPr/>
          </p:nvCxnSpPr>
          <p:spPr>
            <a:xfrm>
              <a:off x="1914607" y="1839414"/>
              <a:ext cx="9463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74C0163-6A48-73F4-AB70-F2B76B3FDC8D}"/>
                </a:ext>
              </a:extLst>
            </p:cNvPr>
            <p:cNvCxnSpPr>
              <a:cxnSpLocks/>
            </p:cNvCxnSpPr>
            <p:nvPr/>
          </p:nvCxnSpPr>
          <p:spPr>
            <a:xfrm>
              <a:off x="1020747" y="1142551"/>
              <a:ext cx="598076" cy="558142"/>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gular Pentagon 9">
              <a:extLst>
                <a:ext uri="{FF2B5EF4-FFF2-40B4-BE49-F238E27FC236}">
                  <a16:creationId xmlns:a16="http://schemas.microsoft.com/office/drawing/2014/main" id="{CC9FDDA7-2C44-4B6C-C940-06064F58CCCA}"/>
                </a:ext>
              </a:extLst>
            </p:cNvPr>
            <p:cNvSpPr/>
            <p:nvPr/>
          </p:nvSpPr>
          <p:spPr>
            <a:xfrm>
              <a:off x="1140143" y="1412859"/>
              <a:ext cx="1034960" cy="959939"/>
            </a:xfrm>
            <a:prstGeom prst="pentagon">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GB"/>
            </a:p>
          </p:txBody>
        </p:sp>
        <p:sp>
          <p:nvSpPr>
            <p:cNvPr id="11" name="Oval 10">
              <a:extLst>
                <a:ext uri="{FF2B5EF4-FFF2-40B4-BE49-F238E27FC236}">
                  <a16:creationId xmlns:a16="http://schemas.microsoft.com/office/drawing/2014/main" id="{EBA8A58C-7C95-4C9C-31D7-A4A38C5FA14F}"/>
                </a:ext>
              </a:extLst>
            </p:cNvPr>
            <p:cNvSpPr/>
            <p:nvPr/>
          </p:nvSpPr>
          <p:spPr>
            <a:xfrm>
              <a:off x="456336" y="518611"/>
              <a:ext cx="798804" cy="819478"/>
            </a:xfrm>
            <a:prstGeom prst="ellipse">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800" kern="1200">
                  <a:solidFill>
                    <a:srgbClr val="000000"/>
                  </a:solidFill>
                  <a:effectLst/>
                  <a:latin typeface="Times New Roman" panose="02020603050405020304" pitchFamily="18" charset="0"/>
                  <a:ea typeface="Times New Roman" panose="02020603050405020304" pitchFamily="18" charset="0"/>
                </a:rPr>
                <a:t> </a:t>
              </a:r>
              <a:endParaRPr lang="en-GB" sz="1200">
                <a:effectLst/>
                <a:latin typeface="Times New Roman" panose="02020603050405020304" pitchFamily="18" charset="0"/>
                <a:ea typeface="Times New Roman" panose="02020603050405020304" pitchFamily="18" charset="0"/>
              </a:endParaRPr>
            </a:p>
          </p:txBody>
        </p:sp>
        <p:sp>
          <p:nvSpPr>
            <p:cNvPr id="12" name="Rectangle 11">
              <a:extLst>
                <a:ext uri="{FF2B5EF4-FFF2-40B4-BE49-F238E27FC236}">
                  <a16:creationId xmlns:a16="http://schemas.microsoft.com/office/drawing/2014/main" id="{C2B9BE92-7460-90A1-0EBD-8D8F4539E3B7}"/>
                </a:ext>
              </a:extLst>
            </p:cNvPr>
            <p:cNvSpPr/>
            <p:nvPr/>
          </p:nvSpPr>
          <p:spPr>
            <a:xfrm>
              <a:off x="2560978" y="1531614"/>
              <a:ext cx="1167483" cy="649663"/>
            </a:xfrm>
            <a:prstGeom prst="rect">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GB"/>
            </a:p>
          </p:txBody>
        </p:sp>
      </p:grpSp>
      <p:sp>
        <p:nvSpPr>
          <p:cNvPr id="14" name="TextBox 13">
            <a:extLst>
              <a:ext uri="{FF2B5EF4-FFF2-40B4-BE49-F238E27FC236}">
                <a16:creationId xmlns:a16="http://schemas.microsoft.com/office/drawing/2014/main" id="{310E00E2-5C20-3B1F-AF72-8FE5F4BDCFA0}"/>
              </a:ext>
            </a:extLst>
          </p:cNvPr>
          <p:cNvSpPr txBox="1"/>
          <p:nvPr/>
        </p:nvSpPr>
        <p:spPr>
          <a:xfrm>
            <a:off x="659886" y="2582314"/>
            <a:ext cx="1861587"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Phosphate</a:t>
            </a:r>
          </a:p>
        </p:txBody>
      </p:sp>
      <p:sp>
        <p:nvSpPr>
          <p:cNvPr id="15" name="TextBox 14">
            <a:extLst>
              <a:ext uri="{FF2B5EF4-FFF2-40B4-BE49-F238E27FC236}">
                <a16:creationId xmlns:a16="http://schemas.microsoft.com/office/drawing/2014/main" id="{E19D370B-4B0B-0CD3-921D-460A70FCDF31}"/>
              </a:ext>
            </a:extLst>
          </p:cNvPr>
          <p:cNvSpPr txBox="1"/>
          <p:nvPr/>
        </p:nvSpPr>
        <p:spPr>
          <a:xfrm>
            <a:off x="2020303" y="4017541"/>
            <a:ext cx="32923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Sugar</a:t>
            </a:r>
          </a:p>
        </p:txBody>
      </p:sp>
      <p:sp>
        <p:nvSpPr>
          <p:cNvPr id="16" name="TextBox 15">
            <a:extLst>
              <a:ext uri="{FF2B5EF4-FFF2-40B4-BE49-F238E27FC236}">
                <a16:creationId xmlns:a16="http://schemas.microsoft.com/office/drawing/2014/main" id="{41E4C81C-CD5E-2898-2C71-E29849D0141A}"/>
              </a:ext>
            </a:extLst>
          </p:cNvPr>
          <p:cNvSpPr txBox="1"/>
          <p:nvPr/>
        </p:nvSpPr>
        <p:spPr>
          <a:xfrm>
            <a:off x="6758156" y="3726678"/>
            <a:ext cx="32923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Base</a:t>
            </a:r>
          </a:p>
        </p:txBody>
      </p:sp>
      <p:cxnSp>
        <p:nvCxnSpPr>
          <p:cNvPr id="17" name="Straight Connector 16">
            <a:extLst>
              <a:ext uri="{FF2B5EF4-FFF2-40B4-BE49-F238E27FC236}">
                <a16:creationId xmlns:a16="http://schemas.microsoft.com/office/drawing/2014/main" id="{9F16D74B-D5EF-BBD7-E097-4992ED6844CC}"/>
              </a:ext>
            </a:extLst>
          </p:cNvPr>
          <p:cNvCxnSpPr/>
          <p:nvPr/>
        </p:nvCxnSpPr>
        <p:spPr>
          <a:xfrm>
            <a:off x="2232715" y="2815107"/>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A1D0E1B-6DBF-0AB3-1D2C-29BEAE6343F4}"/>
              </a:ext>
            </a:extLst>
          </p:cNvPr>
          <p:cNvCxnSpPr>
            <a:cxnSpLocks/>
          </p:cNvCxnSpPr>
          <p:nvPr/>
        </p:nvCxnSpPr>
        <p:spPr>
          <a:xfrm>
            <a:off x="2961482" y="4274479"/>
            <a:ext cx="6129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9A6A1F0-7B7B-426D-C814-979730AB60CA}"/>
              </a:ext>
            </a:extLst>
          </p:cNvPr>
          <p:cNvCxnSpPr/>
          <p:nvPr/>
        </p:nvCxnSpPr>
        <p:spPr>
          <a:xfrm>
            <a:off x="6399506" y="3924560"/>
            <a:ext cx="3810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69DD3C4-F2CD-7406-02E0-BAE1C3BC27E1}"/>
              </a:ext>
            </a:extLst>
          </p:cNvPr>
          <p:cNvSpPr txBox="1"/>
          <p:nvPr/>
        </p:nvSpPr>
        <p:spPr>
          <a:xfrm>
            <a:off x="457391" y="1965815"/>
            <a:ext cx="74576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a:t>
            </a:r>
            <a:endParaRPr lang="en-US" sz="2400" b="1" baseline="-25000" dirty="0">
              <a:solidFill>
                <a:schemeClr val="accent1"/>
              </a:solidFill>
              <a:latin typeface="Century Gothic" panose="020B0502020202020204" pitchFamily="34" charset="0"/>
            </a:endParaRPr>
          </a:p>
        </p:txBody>
      </p:sp>
      <p:sp>
        <p:nvSpPr>
          <p:cNvPr id="24" name="TextBox 23">
            <a:extLst>
              <a:ext uri="{FF2B5EF4-FFF2-40B4-BE49-F238E27FC236}">
                <a16:creationId xmlns:a16="http://schemas.microsoft.com/office/drawing/2014/main" id="{6BE2649A-BDE3-BCBC-4669-DB29B8AD08CE}"/>
              </a:ext>
            </a:extLst>
          </p:cNvPr>
          <p:cNvSpPr txBox="1"/>
          <p:nvPr/>
        </p:nvSpPr>
        <p:spPr>
          <a:xfrm>
            <a:off x="496553" y="4932190"/>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Nucleotide</a:t>
            </a:r>
            <a:endParaRPr lang="en-US" sz="2400" b="1" baseline="-25000"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D4B542EA-760F-0548-34F5-12D84E02EB97}"/>
              </a:ext>
            </a:extLst>
          </p:cNvPr>
          <p:cNvSpPr txBox="1"/>
          <p:nvPr/>
        </p:nvSpPr>
        <p:spPr>
          <a:xfrm>
            <a:off x="520616" y="5437517"/>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It is made up of repeating units (nucleotides).</a:t>
            </a:r>
            <a:endParaRPr lang="en-US" sz="2400" b="1" baseline="-25000" dirty="0">
              <a:solidFill>
                <a:schemeClr val="accent1"/>
              </a:solidFill>
              <a:latin typeface="Century Gothic" panose="020B0502020202020204" pitchFamily="34" charset="0"/>
            </a:endParaRPr>
          </a:p>
        </p:txBody>
      </p:sp>
      <p:sp>
        <p:nvSpPr>
          <p:cNvPr id="26" name="TextBox 25">
            <a:extLst>
              <a:ext uri="{FF2B5EF4-FFF2-40B4-BE49-F238E27FC236}">
                <a16:creationId xmlns:a16="http://schemas.microsoft.com/office/drawing/2014/main" id="{F9A19600-20FF-7BB8-C6DA-88F658EDC5CB}"/>
              </a:ext>
            </a:extLst>
          </p:cNvPr>
          <p:cNvSpPr txBox="1"/>
          <p:nvPr/>
        </p:nvSpPr>
        <p:spPr>
          <a:xfrm>
            <a:off x="520616" y="5966902"/>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 Adenine and thymine, cytosine and guanine</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02841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4" grpId="0"/>
      <p:bldP spid="15" grpId="0"/>
      <p:bldP spid="16" grpId="0"/>
      <p:bldP spid="20"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EB0CD-8229-C0AB-E0AD-7772CC5CF3E4}"/>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3A874CEA-76B1-61D9-96E9-7A346E7A1148}"/>
              </a:ext>
            </a:extLst>
          </p:cNvPr>
          <p:cNvSpPr txBox="1"/>
          <p:nvPr/>
        </p:nvSpPr>
        <p:spPr>
          <a:xfrm>
            <a:off x="488532" y="857492"/>
            <a:ext cx="8703593"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 </a:t>
            </a:r>
          </a:p>
          <a:p>
            <a:r>
              <a:rPr lang="en-US" sz="2400" b="1" dirty="0">
                <a:solidFill>
                  <a:schemeClr val="accent1"/>
                </a:solidFill>
                <a:latin typeface="Century Gothic" panose="020B0502020202020204" pitchFamily="34" charset="0"/>
              </a:rPr>
              <a:t>Starch: glucose</a:t>
            </a:r>
          </a:p>
          <a:p>
            <a:r>
              <a:rPr lang="en-US" sz="2400" b="1" dirty="0">
                <a:solidFill>
                  <a:schemeClr val="accent1"/>
                </a:solidFill>
                <a:latin typeface="Century Gothic" panose="020B0502020202020204" pitchFamily="34" charset="0"/>
              </a:rPr>
              <a:t>Proteins: amino acids</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2B4783F8-768E-6B06-B393-FFDD27F32E54}"/>
              </a:ext>
            </a:extLst>
          </p:cNvPr>
          <p:cNvSpPr txBox="1"/>
          <p:nvPr/>
        </p:nvSpPr>
        <p:spPr>
          <a:xfrm>
            <a:off x="440406" y="2156902"/>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8a. Starch and cellulose</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000C2957-0E38-E652-36D6-90F4BB813B3A}"/>
              </a:ext>
            </a:extLst>
          </p:cNvPr>
          <p:cNvSpPr txBox="1"/>
          <p:nvPr/>
        </p:nvSpPr>
        <p:spPr>
          <a:xfrm>
            <a:off x="464470" y="2734418"/>
            <a:ext cx="8703593"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8b.</a:t>
            </a:r>
          </a:p>
          <a:p>
            <a:r>
              <a:rPr lang="en-US" sz="2400" b="1" dirty="0">
                <a:solidFill>
                  <a:schemeClr val="accent1"/>
                </a:solidFill>
                <a:latin typeface="Century Gothic" panose="020B0502020202020204" pitchFamily="34" charset="0"/>
              </a:rPr>
              <a:t>Gas: oxygen</a:t>
            </a:r>
          </a:p>
          <a:p>
            <a:r>
              <a:rPr lang="en-US" sz="2400" b="1" dirty="0">
                <a:solidFill>
                  <a:schemeClr val="accent1"/>
                </a:solidFill>
                <a:latin typeface="Century Gothic" panose="020B0502020202020204" pitchFamily="34" charset="0"/>
              </a:rPr>
              <a:t>Test: relights a glowing splint</a:t>
            </a:r>
          </a:p>
        </p:txBody>
      </p:sp>
      <p:sp>
        <p:nvSpPr>
          <p:cNvPr id="6" name="TextBox 5">
            <a:extLst>
              <a:ext uri="{FF2B5EF4-FFF2-40B4-BE49-F238E27FC236}">
                <a16:creationId xmlns:a16="http://schemas.microsoft.com/office/drawing/2014/main" id="{98EC3C68-8EAF-C8A0-9764-996FBC34B5E2}"/>
              </a:ext>
            </a:extLst>
          </p:cNvPr>
          <p:cNvSpPr txBox="1"/>
          <p:nvPr/>
        </p:nvSpPr>
        <p:spPr>
          <a:xfrm>
            <a:off x="488533" y="4130081"/>
            <a:ext cx="10893341" cy="255454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8c. </a:t>
            </a:r>
            <a:r>
              <a:rPr lang="en-GB" sz="2400" b="1" dirty="0">
                <a:solidFill>
                  <a:schemeClr val="accent1"/>
                </a:solidFill>
                <a:latin typeface="Century Gothic" panose="020B0502020202020204" pitchFamily="34" charset="0"/>
              </a:rPr>
              <a:t>DNA is a polymer made up of repeating units called nucleotides. Each nucleotide contains a phosphate group, a sugar and a base. The phosphate and sugar make up the backbone on the DNA. There are four different bases, which are in complementary pairs, and these complementary pairs link the two strands of DNA together to form the double helix. </a:t>
            </a:r>
          </a:p>
          <a:p>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29053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CB9F-CD2C-17D9-F320-ECB0E812B80E}"/>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9E870B04-003A-F04E-CF46-052404EB0E3E}"/>
              </a:ext>
            </a:extLst>
          </p:cNvPr>
          <p:cNvSpPr txBox="1"/>
          <p:nvPr/>
        </p:nvSpPr>
        <p:spPr>
          <a:xfrm>
            <a:off x="440406" y="905618"/>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9a. 2</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A4FA43F6-8979-88D3-48E6-6FED764BF0FE}"/>
              </a:ext>
            </a:extLst>
          </p:cNvPr>
          <p:cNvSpPr txBox="1"/>
          <p:nvPr/>
        </p:nvSpPr>
        <p:spPr>
          <a:xfrm>
            <a:off x="440407" y="1459071"/>
            <a:ext cx="247123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9b. Water</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9649D38D-4DBB-8DD9-3C2D-F0BBD85A8743}"/>
              </a:ext>
            </a:extLst>
          </p:cNvPr>
          <p:cNvSpPr txBox="1"/>
          <p:nvPr/>
        </p:nvSpPr>
        <p:spPr>
          <a:xfrm>
            <a:off x="448428" y="2068672"/>
            <a:ext cx="761273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10a. It is made up of repeating units of glucose.</a:t>
            </a:r>
            <a:endParaRPr lang="en-US" sz="2400" b="1" baseline="-25000"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360BC519-A9FE-DE29-C716-3ACB3AFCAF01}"/>
              </a:ext>
            </a:extLst>
          </p:cNvPr>
          <p:cNvSpPr txBox="1"/>
          <p:nvPr/>
        </p:nvSpPr>
        <p:spPr>
          <a:xfrm>
            <a:off x="456449" y="2630146"/>
            <a:ext cx="10708856"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10b. Starch is a large and insoluble molecule that cannot pass through the semipermeable membrane of cells in the small intestine. </a:t>
            </a:r>
            <a:endParaRPr lang="en-US" sz="2400" b="1" baseline="-25000" dirty="0">
              <a:solidFill>
                <a:schemeClr val="accent1"/>
              </a:solidFill>
              <a:latin typeface="Century Gothic" panose="020B0502020202020204" pitchFamily="34" charset="0"/>
            </a:endParaRPr>
          </a:p>
        </p:txBody>
      </p:sp>
      <p:sp>
        <p:nvSpPr>
          <p:cNvPr id="9" name="TextBox 8">
            <a:extLst>
              <a:ext uri="{FF2B5EF4-FFF2-40B4-BE49-F238E27FC236}">
                <a16:creationId xmlns:a16="http://schemas.microsoft.com/office/drawing/2014/main" id="{B9C6319A-4419-E023-CC8E-C9B615A4AE72}"/>
              </a:ext>
            </a:extLst>
          </p:cNvPr>
          <p:cNvSpPr txBox="1"/>
          <p:nvPr/>
        </p:nvSpPr>
        <p:spPr>
          <a:xfrm>
            <a:off x="480513" y="3846126"/>
            <a:ext cx="10720888" cy="2677656"/>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10c.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It is very long in length, which increases the time for absorption</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It has villi and microvilli, which increase the surface are for more absorption</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The villi are very thin, so there is a short path for diffusion</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There is a good blood supply, so the concentration gradient can be maintained for diffusion</a:t>
            </a:r>
          </a:p>
        </p:txBody>
      </p:sp>
    </p:spTree>
    <p:extLst>
      <p:ext uri="{BB962C8B-B14F-4D97-AF65-F5344CB8AC3E}">
        <p14:creationId xmlns:p14="http://schemas.microsoft.com/office/powerpoint/2010/main" val="322389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87D6399-9BDF-92DE-4E7A-967AE23966E2}"/>
              </a:ext>
            </a:extLst>
          </p:cNvPr>
          <p:cNvSpPr txBox="1"/>
          <p:nvPr/>
        </p:nvSpPr>
        <p:spPr>
          <a:xfrm>
            <a:off x="353734" y="826744"/>
            <a:ext cx="11211732" cy="1569660"/>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What are the monomers that make up DNA?</a:t>
            </a:r>
          </a:p>
          <a:p>
            <a:pPr marL="914400" lvl="1" indent="-457200">
              <a:buFont typeface="Wingdings" pitchFamily="2" charset="2"/>
              <a:buChar char="q"/>
            </a:pPr>
            <a:r>
              <a:rPr lang="en-GB" sz="2400" dirty="0">
                <a:latin typeface="Century Gothic" panose="020B0502020202020204" pitchFamily="34" charset="0"/>
              </a:rPr>
              <a:t>A. Nucleotides</a:t>
            </a:r>
          </a:p>
          <a:p>
            <a:pPr marL="914400" lvl="1" indent="-457200">
              <a:buFont typeface="Wingdings" pitchFamily="2" charset="2"/>
              <a:buChar char="q"/>
            </a:pPr>
            <a:r>
              <a:rPr lang="en-GB" sz="2400" dirty="0">
                <a:latin typeface="Century Gothic" panose="020B0502020202020204" pitchFamily="34" charset="0"/>
              </a:rPr>
              <a:t>B. Amino acids</a:t>
            </a:r>
          </a:p>
          <a:p>
            <a:pPr marL="914400" lvl="1" indent="-457200">
              <a:buFont typeface="Wingdings" pitchFamily="2" charset="2"/>
              <a:buChar char="q"/>
            </a:pPr>
            <a:r>
              <a:rPr lang="en-GB" sz="2400" dirty="0">
                <a:latin typeface="Century Gothic" panose="020B0502020202020204" pitchFamily="34" charset="0"/>
              </a:rPr>
              <a:t>C. Base pairs</a:t>
            </a:r>
          </a:p>
        </p:txBody>
      </p:sp>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40000" y="0"/>
            <a:ext cx="10620000" cy="720000"/>
          </a:xfrm>
        </p:spPr>
        <p:txBody>
          <a:bodyPr/>
          <a:lstStyle/>
          <a:p>
            <a:r>
              <a:rPr lang="en-US" dirty="0">
                <a:latin typeface="Century Gothic" panose="020B0502020202020204" pitchFamily="34" charset="0"/>
              </a:rPr>
              <a:t>Answer the questions below.</a:t>
            </a:r>
          </a:p>
        </p:txBody>
      </p:sp>
      <p:sp>
        <p:nvSpPr>
          <p:cNvPr id="4" name="TextBox 3">
            <a:extLst>
              <a:ext uri="{FF2B5EF4-FFF2-40B4-BE49-F238E27FC236}">
                <a16:creationId xmlns:a16="http://schemas.microsoft.com/office/drawing/2014/main" id="{49D9FD6F-2370-714D-B4BC-9DA02B16D063}"/>
              </a:ext>
            </a:extLst>
          </p:cNvPr>
          <p:cNvSpPr txBox="1"/>
          <p:nvPr/>
        </p:nvSpPr>
        <p:spPr>
          <a:xfrm>
            <a:off x="355017" y="2466755"/>
            <a:ext cx="1162274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Which of these is a naturally occurring polymer?</a:t>
            </a:r>
          </a:p>
          <a:p>
            <a:pPr marL="914400" lvl="1" indent="-457200">
              <a:buFont typeface="Wingdings" pitchFamily="2" charset="2"/>
              <a:buChar char="q"/>
            </a:pPr>
            <a:r>
              <a:rPr lang="en-GB" sz="2400" dirty="0">
                <a:latin typeface="Century Gothic" panose="020B0502020202020204" pitchFamily="34" charset="0"/>
              </a:rPr>
              <a:t>A. Poly(ethene)</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Cellulose</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Glucose</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385314" y="4235727"/>
            <a:ext cx="11183973" cy="3046988"/>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How can polypeptides be produced from amino acids?</a:t>
            </a:r>
          </a:p>
          <a:p>
            <a:pPr marL="914400" lvl="1" indent="-457200">
              <a:buFont typeface="Wingdings" pitchFamily="2" charset="2"/>
              <a:buChar char="q"/>
            </a:pPr>
            <a:r>
              <a:rPr lang="en-GB" sz="2400" dirty="0">
                <a:latin typeface="Century Gothic" panose="020B0502020202020204" pitchFamily="34" charset="0"/>
              </a:rPr>
              <a:t>A. Amino acids contain two different functional groups so can undergo condensation polymerisation</a:t>
            </a:r>
          </a:p>
          <a:p>
            <a:pPr marL="914400" lvl="1" indent="-457200">
              <a:buFont typeface="Wingdings" pitchFamily="2" charset="2"/>
              <a:buChar char="q"/>
            </a:pPr>
            <a:r>
              <a:rPr lang="en-GB" sz="2400" dirty="0">
                <a:latin typeface="Century Gothic" panose="020B0502020202020204" pitchFamily="34" charset="0"/>
              </a:rPr>
              <a:t>B. Amino acids contain two different functional groups so can undergo addition polymerisation</a:t>
            </a:r>
          </a:p>
          <a:p>
            <a:pPr marL="914400" lvl="1" indent="-457200">
              <a:buFont typeface="Wingdings" pitchFamily="2" charset="2"/>
              <a:buChar char="q"/>
            </a:pPr>
            <a:r>
              <a:rPr lang="en-GB" sz="2400" dirty="0">
                <a:latin typeface="Century Gothic" panose="020B0502020202020204" pitchFamily="34" charset="0"/>
              </a:rPr>
              <a:t>C. Amino acids contain two of the same functional group so can undergo condensation polymerisation</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791890" y="993623"/>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803312" y="2993544"/>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25220" y="4391643"/>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13542194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C5.1.15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7" y="317643"/>
            <a:ext cx="11135206"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Naturally Occurring Polymers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functional group found in carboxylic acids.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what monomers require to be able to undergo condensation polymerisation.</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small molecule that is usually produced through condensation polymerisation.</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organelle that contains DNA in eukaryotic cells.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structure of DNA.</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594227"/>
            <a:ext cx="10745663" cy="156966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Name the organelles that are found in both plant and animal cells.</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Explain the difference between eukaryotic and prokaryotic cells.</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Give an example of a prokaryotic cell. </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821266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Naturally Occurring Polymers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536831"/>
            <a:ext cx="10192289" cy="132343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DNA is important.</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the structure of DNA</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Identify the complementary base pairs in DNA.</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sym typeface="Century Gothic"/>
              </a:rPr>
              <a:t>Identify the monomers that make up the polymer DNA.</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0188095C-9458-C614-B20A-FE09EB2D4093}"/>
              </a:ext>
            </a:extLst>
          </p:cNvPr>
          <p:cNvSpPr txBox="1"/>
          <p:nvPr/>
        </p:nvSpPr>
        <p:spPr>
          <a:xfrm>
            <a:off x="342899" y="947776"/>
            <a:ext cx="10951633" cy="3108543"/>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Century Gothic"/>
                <a:cs typeface="Arial"/>
                <a:sym typeface="Century Gothic"/>
              </a:rPr>
              <a:t>DNA (deoxyribonucleic acid) is one of the most important naturally occurring polymers in the world as it contains the instructions needed for all living organisms (and viruses) to grow, survive and reproduce. DNA consists of a double helix structure, with two strands of DNA. Each strand contains repeating nucleotide units, each of which contains a base, a sugar and a phosphate group. There are four different bases found in DNA and they are complementary pairs. Cytosine always binds to guanine and adenine always binds to thymine. These repeating nucleotide units are the monomers that make up the polymer DNA. </a:t>
            </a:r>
            <a:endParaRPr lang="en-GB" sz="24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C5.1.15</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1315006"/>
            <a:ext cx="7200167" cy="1217993"/>
          </a:xfrm>
        </p:spPr>
        <p:txBody>
          <a:bodyPr/>
          <a:lstStyle/>
          <a:p>
            <a:r>
              <a:rPr lang="en-US" dirty="0">
                <a:latin typeface="Century Gothic" panose="020B0502020202020204" pitchFamily="34" charset="0"/>
              </a:rPr>
              <a:t>Taking it Further: </a:t>
            </a:r>
          </a:p>
          <a:p>
            <a:r>
              <a:rPr lang="en-US" dirty="0">
                <a:latin typeface="Century Gothic" panose="020B0502020202020204" pitchFamily="34" charset="0"/>
              </a:rPr>
              <a:t>Naturally Occurring Polymers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04/10/2024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7108292" cy="258532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022731" y="4426774"/>
            <a:ext cx="6496050" cy="160043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C5.1.10 Taking it Further: Carboxylic Acids</a:t>
            </a:r>
          </a:p>
          <a:p>
            <a:pPr marR="0" lvl="0" algn="l" defTabSz="914400" rtl="0" eaLnBrk="1" fontAlgn="auto" latinLnBrk="0" hangingPunct="1">
              <a:lnSpc>
                <a:spcPct val="100000"/>
              </a:lnSpc>
              <a:spcBef>
                <a:spcPts val="0"/>
              </a:spcBef>
              <a:spcAft>
                <a:spcPts val="0"/>
              </a:spcAft>
              <a:buClrTx/>
              <a:buSzTx/>
              <a:tabLst/>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C5.1.12 Polymers</a:t>
            </a:r>
          </a:p>
          <a:p>
            <a:pPr marR="0" lvl="0" algn="l" defTabSz="914400" rtl="0" eaLnBrk="1" fontAlgn="auto" latinLnBrk="0" hangingPunct="1">
              <a:lnSpc>
                <a:spcPct val="100000"/>
              </a:lnSpc>
              <a:spcBef>
                <a:spcPts val="0"/>
              </a:spcBef>
              <a:spcAft>
                <a:spcPts val="0"/>
              </a:spcAft>
              <a:buClrTx/>
              <a:buSzTx/>
              <a:tabLst/>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Identify different naturally occurring polymers and their monomers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structure of DNA</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(HT) Describe how polypeptides are produced from amino acids</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6688667" y="4997932"/>
            <a:ext cx="2692400" cy="6884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double helix</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1689065"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DNA</a:t>
            </a:r>
          </a:p>
        </p:txBody>
      </p:sp>
      <p:sp>
        <p:nvSpPr>
          <p:cNvPr id="7" name="Rectangle 6">
            <a:extLst>
              <a:ext uri="{FF2B5EF4-FFF2-40B4-BE49-F238E27FC236}">
                <a16:creationId xmlns:a16="http://schemas.microsoft.com/office/drawing/2014/main" id="{721D3180-3077-A645-EE0D-E910FF436CA9}"/>
              </a:ext>
            </a:extLst>
          </p:cNvPr>
          <p:cNvSpPr/>
          <p:nvPr/>
        </p:nvSpPr>
        <p:spPr>
          <a:xfrm>
            <a:off x="3747247" y="5000402"/>
            <a:ext cx="2890621"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nucleotide</a:t>
            </a:r>
          </a:p>
        </p:txBody>
      </p:sp>
      <p:sp>
        <p:nvSpPr>
          <p:cNvPr id="12" name="Rectangle 11">
            <a:extLst>
              <a:ext uri="{FF2B5EF4-FFF2-40B4-BE49-F238E27FC236}">
                <a16:creationId xmlns:a16="http://schemas.microsoft.com/office/drawing/2014/main" id="{E977144D-1BC5-68A1-AD8D-AFD769D90983}"/>
              </a:ext>
            </a:extLst>
          </p:cNvPr>
          <p:cNvSpPr/>
          <p:nvPr/>
        </p:nvSpPr>
        <p:spPr>
          <a:xfrm>
            <a:off x="1984215" y="5723148"/>
            <a:ext cx="3332851"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polypeptide</a:t>
            </a:r>
          </a:p>
        </p:txBody>
      </p:sp>
      <p:sp>
        <p:nvSpPr>
          <p:cNvPr id="4" name="Rectangle 3">
            <a:extLst>
              <a:ext uri="{FF2B5EF4-FFF2-40B4-BE49-F238E27FC236}">
                <a16:creationId xmlns:a16="http://schemas.microsoft.com/office/drawing/2014/main" id="{F38EC70A-FECD-FA02-FF41-5D01E18B0913}"/>
              </a:ext>
            </a:extLst>
          </p:cNvPr>
          <p:cNvSpPr/>
          <p:nvPr/>
        </p:nvSpPr>
        <p:spPr>
          <a:xfrm>
            <a:off x="5376173" y="5732673"/>
            <a:ext cx="3073561"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cellulose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a:extLst>
              <a:ext uri="{FF2B5EF4-FFF2-40B4-BE49-F238E27FC236}">
                <a16:creationId xmlns:a16="http://schemas.microsoft.com/office/drawing/2014/main" id="{8906C16D-59B1-206F-4F8C-2027FD3560C5}"/>
              </a:ext>
            </a:extLst>
          </p:cNvPr>
          <p:cNvPicPr>
            <a:picLocks noChangeAspect="1"/>
          </p:cNvPicPr>
          <p:nvPr/>
        </p:nvPicPr>
        <p:blipFill>
          <a:blip r:embed="rId3"/>
          <a:stretch>
            <a:fillRect/>
          </a:stretch>
        </p:blipFill>
        <p:spPr>
          <a:xfrm>
            <a:off x="6741458" y="4154596"/>
            <a:ext cx="4626161" cy="259582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84357-538D-90D9-B175-814124045DFD}"/>
              </a:ext>
            </a:extLst>
          </p:cNvPr>
          <p:cNvSpPr>
            <a:spLocks noGrp="1"/>
          </p:cNvSpPr>
          <p:nvPr>
            <p:ph type="title"/>
          </p:nvPr>
        </p:nvSpPr>
        <p:spPr/>
        <p:txBody>
          <a:bodyPr/>
          <a:lstStyle/>
          <a:p>
            <a:r>
              <a:rPr lang="en-GB" dirty="0">
                <a:latin typeface="Century Gothic" panose="020B0502020202020204" pitchFamily="34" charset="0"/>
              </a:rPr>
              <a:t>Naturally Occurring Polymers</a:t>
            </a:r>
          </a:p>
        </p:txBody>
      </p:sp>
      <p:sp>
        <p:nvSpPr>
          <p:cNvPr id="3" name="Rectangle 2">
            <a:extLst>
              <a:ext uri="{FF2B5EF4-FFF2-40B4-BE49-F238E27FC236}">
                <a16:creationId xmlns:a16="http://schemas.microsoft.com/office/drawing/2014/main" id="{00CA7C03-8028-BEBB-2EFB-7A22149DFE84}"/>
              </a:ext>
            </a:extLst>
          </p:cNvPr>
          <p:cNvSpPr/>
          <p:nvPr/>
        </p:nvSpPr>
        <p:spPr>
          <a:xfrm>
            <a:off x="470907" y="895499"/>
            <a:ext cx="8498825" cy="830997"/>
          </a:xfrm>
          <a:prstGeom prst="rect">
            <a:avLst/>
          </a:prstGeom>
        </p:spPr>
        <p:txBody>
          <a:bodyPr wrap="square">
            <a:spAutoFit/>
          </a:bodyPr>
          <a:lstStyle/>
          <a:p>
            <a:r>
              <a:rPr lang="en-GB" sz="2400" dirty="0">
                <a:latin typeface="Century Gothic"/>
                <a:cs typeface="Century Gothic"/>
              </a:rPr>
              <a:t>Some polymers can be man-made, but many are naturally occurring. </a:t>
            </a:r>
          </a:p>
        </p:txBody>
      </p:sp>
      <p:sp>
        <p:nvSpPr>
          <p:cNvPr id="4" name="Rectangle 3">
            <a:extLst>
              <a:ext uri="{FF2B5EF4-FFF2-40B4-BE49-F238E27FC236}">
                <a16:creationId xmlns:a16="http://schemas.microsoft.com/office/drawing/2014/main" id="{0D3F6B27-88E3-27FB-3316-B7B1E38293F6}"/>
              </a:ext>
            </a:extLst>
          </p:cNvPr>
          <p:cNvSpPr/>
          <p:nvPr/>
        </p:nvSpPr>
        <p:spPr>
          <a:xfrm>
            <a:off x="479871" y="1824243"/>
            <a:ext cx="9617440" cy="461665"/>
          </a:xfrm>
          <a:prstGeom prst="rect">
            <a:avLst/>
          </a:prstGeom>
        </p:spPr>
        <p:txBody>
          <a:bodyPr wrap="square">
            <a:spAutoFit/>
          </a:bodyPr>
          <a:lstStyle/>
          <a:p>
            <a:r>
              <a:rPr lang="en-GB" sz="2400" dirty="0">
                <a:latin typeface="Century Gothic"/>
                <a:cs typeface="Century Gothic"/>
              </a:rPr>
              <a:t>One of the most important naturally occurring polymers is </a:t>
            </a:r>
            <a:r>
              <a:rPr lang="en-GB" sz="2400" b="1" dirty="0">
                <a:latin typeface="Century Gothic"/>
                <a:cs typeface="Century Gothic"/>
              </a:rPr>
              <a:t>DNA</a:t>
            </a:r>
            <a:r>
              <a:rPr lang="en-GB" sz="2400" dirty="0">
                <a:latin typeface="Century Gothic"/>
                <a:cs typeface="Century Gothic"/>
              </a:rPr>
              <a:t>. </a:t>
            </a:r>
          </a:p>
        </p:txBody>
      </p:sp>
      <p:sp>
        <p:nvSpPr>
          <p:cNvPr id="5" name="Rectangle 4">
            <a:extLst>
              <a:ext uri="{FF2B5EF4-FFF2-40B4-BE49-F238E27FC236}">
                <a16:creationId xmlns:a16="http://schemas.microsoft.com/office/drawing/2014/main" id="{F974E01E-1D1B-AFFA-357E-62585555D924}"/>
              </a:ext>
            </a:extLst>
          </p:cNvPr>
          <p:cNvSpPr/>
          <p:nvPr/>
        </p:nvSpPr>
        <p:spPr>
          <a:xfrm>
            <a:off x="478346" y="2421701"/>
            <a:ext cx="9599509" cy="830997"/>
          </a:xfrm>
          <a:prstGeom prst="rect">
            <a:avLst/>
          </a:prstGeom>
        </p:spPr>
        <p:txBody>
          <a:bodyPr wrap="square">
            <a:spAutoFit/>
          </a:bodyPr>
          <a:lstStyle/>
          <a:p>
            <a:r>
              <a:rPr lang="en-GB" sz="2400" dirty="0">
                <a:latin typeface="Century Gothic"/>
                <a:cs typeface="Century Gothic"/>
              </a:rPr>
              <a:t>DNA contains the </a:t>
            </a:r>
            <a:r>
              <a:rPr lang="en-GB" sz="2400" b="1" dirty="0">
                <a:latin typeface="Century Gothic"/>
                <a:cs typeface="Century Gothic"/>
              </a:rPr>
              <a:t>genetic instructions </a:t>
            </a:r>
            <a:r>
              <a:rPr lang="en-GB" sz="2400" dirty="0">
                <a:latin typeface="Century Gothic"/>
                <a:cs typeface="Century Gothic"/>
              </a:rPr>
              <a:t>for development and functioning of living organisms and viruses.</a:t>
            </a:r>
          </a:p>
        </p:txBody>
      </p:sp>
      <mc:AlternateContent xmlns:mc="http://schemas.openxmlformats.org/markup-compatibility/2006">
        <mc:Choice xmlns:am3d="http://schemas.microsoft.com/office/drawing/2017/model3d" Requires="am3d">
          <p:graphicFrame>
            <p:nvGraphicFramePr>
              <p:cNvPr id="6" name="3D Model 5" descr="DNA">
                <a:extLst>
                  <a:ext uri="{FF2B5EF4-FFF2-40B4-BE49-F238E27FC236}">
                    <a16:creationId xmlns:a16="http://schemas.microsoft.com/office/drawing/2014/main" id="{84C040BF-9806-6BCD-3D79-313EB5044A4C}"/>
                  </a:ext>
                </a:extLst>
              </p:cNvPr>
              <p:cNvGraphicFramePr/>
              <p:nvPr>
                <p:extLst>
                  <p:ext uri="{D42A27DB-BD31-4B8C-83A1-F6EECF244321}">
                    <p14:modId xmlns:p14="http://schemas.microsoft.com/office/powerpoint/2010/main" val="3080975088"/>
                  </p:ext>
                </p:extLst>
              </p:nvPr>
            </p:nvGraphicFramePr>
            <p:xfrm>
              <a:off x="10166989" y="428805"/>
              <a:ext cx="1083733" cy="5059724"/>
            </p:xfrm>
            <a:graphic>
              <a:graphicData uri="http://schemas.microsoft.com/office/drawing/2017/model3d">
                <am3d:model3d r:embed="rId3">
                  <am3d:spPr>
                    <a:xfrm>
                      <a:off x="0" y="0"/>
                      <a:ext cx="1083733" cy="5059724"/>
                    </a:xfrm>
                    <a:prstGeom prst="rect">
                      <a:avLst/>
                    </a:prstGeom>
                  </am3d:spPr>
                  <am3d:camera>
                    <am3d:pos x="0" y="0" z="49127550"/>
                    <am3d:up dx="0" dy="36000000" dz="0"/>
                    <am3d:lookAt x="0" y="0" z="0"/>
                    <am3d:perspective fov="2700000"/>
                  </am3d:camera>
                  <am3d:trans>
                    <am3d:meterPerModelUnit n="1724731" d="1000000"/>
                    <am3d:preTrans dx="-118" dy="-18000000" dz="-1"/>
                    <am3d:scale>
                      <am3d:sx n="1000000" d="1000000"/>
                      <am3d:sy n="1000000" d="1000000"/>
                      <am3d:sz n="1000000" d="1000000"/>
                    </am3d:scale>
                    <am3d:rot/>
                    <am3d:postTrans dx="0" dy="0" dz="0"/>
                  </am3d:trans>
                  <am3d:raster rName="Office3DRenderer" rVer="16.0.8326">
                    <am3d:blip r:embed="rId4"/>
                  </am3d:raster>
                  <am3d:objViewport viewportSz="52710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NA">
                <a:extLst>
                  <a:ext uri="{FF2B5EF4-FFF2-40B4-BE49-F238E27FC236}">
                    <a16:creationId xmlns:a16="http://schemas.microsoft.com/office/drawing/2014/main" id="{84C040BF-9806-6BCD-3D79-313EB5044A4C}"/>
                  </a:ext>
                </a:extLst>
              </p:cNvPr>
              <p:cNvPicPr>
                <a:picLocks noGrp="1" noRot="1" noChangeAspect="1" noMove="1" noResize="1" noEditPoints="1" noAdjustHandles="1" noChangeArrowheads="1" noChangeShapeType="1" noCrop="1"/>
              </p:cNvPicPr>
              <p:nvPr/>
            </p:nvPicPr>
            <p:blipFill>
              <a:blip r:embed="rId4"/>
              <a:stretch>
                <a:fillRect/>
              </a:stretch>
            </p:blipFill>
            <p:spPr>
              <a:xfrm>
                <a:off x="10166989" y="428805"/>
                <a:ext cx="1083733" cy="5059724"/>
              </a:xfrm>
              <a:prstGeom prst="rect">
                <a:avLst/>
              </a:prstGeom>
            </p:spPr>
          </p:pic>
        </mc:Fallback>
      </mc:AlternateContent>
      <p:sp>
        <p:nvSpPr>
          <p:cNvPr id="7" name="Rectangle 6">
            <a:extLst>
              <a:ext uri="{FF2B5EF4-FFF2-40B4-BE49-F238E27FC236}">
                <a16:creationId xmlns:a16="http://schemas.microsoft.com/office/drawing/2014/main" id="{12862740-5784-847C-7E76-62014E927CC4}"/>
              </a:ext>
            </a:extLst>
          </p:cNvPr>
          <p:cNvSpPr/>
          <p:nvPr/>
        </p:nvSpPr>
        <p:spPr>
          <a:xfrm>
            <a:off x="451271" y="3375174"/>
            <a:ext cx="9684950" cy="830997"/>
          </a:xfrm>
          <a:prstGeom prst="rect">
            <a:avLst/>
          </a:prstGeom>
        </p:spPr>
        <p:txBody>
          <a:bodyPr wrap="square">
            <a:spAutoFit/>
          </a:bodyPr>
          <a:lstStyle/>
          <a:p>
            <a:r>
              <a:rPr lang="en-GB" sz="2400" dirty="0">
                <a:latin typeface="Century Gothic"/>
                <a:cs typeface="Century Gothic"/>
              </a:rPr>
              <a:t>Most DNA molecules are </a:t>
            </a:r>
            <a:r>
              <a:rPr lang="en-GB" sz="2400" b="1" dirty="0">
                <a:latin typeface="Century Gothic"/>
                <a:cs typeface="Century Gothic"/>
              </a:rPr>
              <a:t>two polymer chains </a:t>
            </a:r>
            <a:r>
              <a:rPr lang="en-GB" sz="2400" dirty="0">
                <a:latin typeface="Century Gothic"/>
                <a:cs typeface="Century Gothic"/>
              </a:rPr>
              <a:t>held together in a </a:t>
            </a:r>
            <a:r>
              <a:rPr lang="en-GB" sz="2400" b="1" dirty="0">
                <a:latin typeface="Century Gothic"/>
                <a:cs typeface="Century Gothic"/>
              </a:rPr>
              <a:t>double helix</a:t>
            </a:r>
            <a:r>
              <a:rPr lang="en-GB" sz="2400" dirty="0">
                <a:latin typeface="Century Gothic"/>
                <a:cs typeface="Century Gothic"/>
              </a:rPr>
              <a:t>. </a:t>
            </a:r>
          </a:p>
        </p:txBody>
      </p:sp>
      <p:sp>
        <p:nvSpPr>
          <p:cNvPr id="8" name="Rectangle 7">
            <a:extLst>
              <a:ext uri="{FF2B5EF4-FFF2-40B4-BE49-F238E27FC236}">
                <a16:creationId xmlns:a16="http://schemas.microsoft.com/office/drawing/2014/main" id="{CBC9A052-B242-BDFD-9DA4-486B0782CA04}"/>
              </a:ext>
            </a:extLst>
          </p:cNvPr>
          <p:cNvSpPr/>
          <p:nvPr/>
        </p:nvSpPr>
        <p:spPr>
          <a:xfrm>
            <a:off x="462339" y="4703031"/>
            <a:ext cx="9156253" cy="461665"/>
          </a:xfrm>
          <a:prstGeom prst="rect">
            <a:avLst/>
          </a:prstGeom>
        </p:spPr>
        <p:txBody>
          <a:bodyPr wrap="square">
            <a:spAutoFit/>
          </a:bodyPr>
          <a:lstStyle/>
          <a:p>
            <a:r>
              <a:rPr lang="en-GB" sz="2400" dirty="0">
                <a:latin typeface="Century Gothic"/>
                <a:cs typeface="Century Gothic"/>
              </a:rPr>
              <a:t>Other naturally occurring polymers and their monomers are:</a:t>
            </a:r>
          </a:p>
        </p:txBody>
      </p:sp>
      <p:graphicFrame>
        <p:nvGraphicFramePr>
          <p:cNvPr id="9" name="Table 9">
            <a:extLst>
              <a:ext uri="{FF2B5EF4-FFF2-40B4-BE49-F238E27FC236}">
                <a16:creationId xmlns:a16="http://schemas.microsoft.com/office/drawing/2014/main" id="{65F13C3B-C4B5-4847-C811-93BFA022BBF3}"/>
              </a:ext>
            </a:extLst>
          </p:cNvPr>
          <p:cNvGraphicFramePr>
            <a:graphicFrameLocks noGrp="1"/>
          </p:cNvGraphicFramePr>
          <p:nvPr>
            <p:extLst>
              <p:ext uri="{D42A27DB-BD31-4B8C-83A1-F6EECF244321}">
                <p14:modId xmlns:p14="http://schemas.microsoft.com/office/powerpoint/2010/main" val="1215863897"/>
              </p:ext>
            </p:extLst>
          </p:nvPr>
        </p:nvGraphicFramePr>
        <p:xfrm>
          <a:off x="2062263" y="5238453"/>
          <a:ext cx="4085617" cy="1483360"/>
        </p:xfrm>
        <a:graphic>
          <a:graphicData uri="http://schemas.openxmlformats.org/drawingml/2006/table">
            <a:tbl>
              <a:tblPr firstRow="1" bandRow="1">
                <a:tableStyleId>{B1EB6348-2FFE-48DD-B87E-607CE2353A59}</a:tableStyleId>
              </a:tblPr>
              <a:tblGrid>
                <a:gridCol w="1248878">
                  <a:extLst>
                    <a:ext uri="{9D8B030D-6E8A-4147-A177-3AD203B41FA5}">
                      <a16:colId xmlns:a16="http://schemas.microsoft.com/office/drawing/2014/main" val="2589884937"/>
                    </a:ext>
                  </a:extLst>
                </a:gridCol>
                <a:gridCol w="2836739">
                  <a:extLst>
                    <a:ext uri="{9D8B030D-6E8A-4147-A177-3AD203B41FA5}">
                      <a16:colId xmlns:a16="http://schemas.microsoft.com/office/drawing/2014/main" val="489790299"/>
                    </a:ext>
                  </a:extLst>
                </a:gridCol>
              </a:tblGrid>
              <a:tr h="370840">
                <a:tc>
                  <a:txBody>
                    <a:bodyPr/>
                    <a:lstStyle/>
                    <a:p>
                      <a:r>
                        <a:rPr lang="en-GB" dirty="0">
                          <a:solidFill>
                            <a:sysClr val="windowText" lastClr="000000"/>
                          </a:solidFill>
                          <a:latin typeface="Century Gothic" panose="020B0502020202020204" pitchFamily="34" charset="0"/>
                        </a:rPr>
                        <a:t>Polymer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solidFill>
                            <a:sysClr val="windowText" lastClr="000000"/>
                          </a:solidFill>
                          <a:latin typeface="Century Gothic" panose="020B0502020202020204" pitchFamily="34" charset="0"/>
                        </a:rPr>
                        <a:t>Monomer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50848811"/>
                  </a:ext>
                </a:extLst>
              </a:tr>
              <a:tr h="370840">
                <a:tc>
                  <a:txBody>
                    <a:bodyPr/>
                    <a:lstStyle/>
                    <a:p>
                      <a:r>
                        <a:rPr lang="en-GB" dirty="0">
                          <a:solidFill>
                            <a:sysClr val="windowText" lastClr="000000"/>
                          </a:solidFill>
                          <a:latin typeface="Century Gothic" panose="020B0502020202020204" pitchFamily="34" charset="0"/>
                        </a:rPr>
                        <a:t>Starch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solidFill>
                            <a:sysClr val="windowText" lastClr="000000"/>
                          </a:solidFill>
                          <a:latin typeface="Century Gothic" panose="020B0502020202020204" pitchFamily="34" charset="0"/>
                        </a:rPr>
                        <a:t>Glucose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48077286"/>
                  </a:ext>
                </a:extLst>
              </a:tr>
              <a:tr h="370840">
                <a:tc>
                  <a:txBody>
                    <a:bodyPr/>
                    <a:lstStyle/>
                    <a:p>
                      <a:r>
                        <a:rPr lang="en-GB" dirty="0">
                          <a:solidFill>
                            <a:sysClr val="windowText" lastClr="000000"/>
                          </a:solidFill>
                          <a:latin typeface="Century Gothic" panose="020B0502020202020204" pitchFamily="34" charset="0"/>
                        </a:rPr>
                        <a:t>Cellulose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solidFill>
                            <a:sysClr val="windowText" lastClr="000000"/>
                          </a:solidFill>
                          <a:latin typeface="Century Gothic" panose="020B0502020202020204" pitchFamily="34" charset="0"/>
                        </a:rPr>
                        <a:t>(Beta) Glucose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881960"/>
                  </a:ext>
                </a:extLst>
              </a:tr>
              <a:tr h="370840">
                <a:tc>
                  <a:txBody>
                    <a:bodyPr/>
                    <a:lstStyle/>
                    <a:p>
                      <a:r>
                        <a:rPr lang="en-GB" dirty="0">
                          <a:solidFill>
                            <a:sysClr val="windowText" lastClr="000000"/>
                          </a:solidFill>
                          <a:latin typeface="Century Gothic" panose="020B0502020202020204" pitchFamily="34" charset="0"/>
                        </a:rPr>
                        <a:t>Protein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GB" dirty="0">
                          <a:solidFill>
                            <a:sysClr val="windowText" lastClr="000000"/>
                          </a:solidFill>
                          <a:latin typeface="Century Gothic" panose="020B0502020202020204" pitchFamily="34" charset="0"/>
                        </a:rPr>
                        <a:t>Amino acids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3254133"/>
                  </a:ext>
                </a:extLst>
              </a:tr>
            </a:tbl>
          </a:graphicData>
        </a:graphic>
      </p:graphicFrame>
      <p:sp>
        <p:nvSpPr>
          <p:cNvPr id="10" name="Rectangle 9">
            <a:extLst>
              <a:ext uri="{FF2B5EF4-FFF2-40B4-BE49-F238E27FC236}">
                <a16:creationId xmlns:a16="http://schemas.microsoft.com/office/drawing/2014/main" id="{6A033D88-A0B9-6DD9-5CD3-0D97A6E781E3}"/>
              </a:ext>
            </a:extLst>
          </p:cNvPr>
          <p:cNvSpPr/>
          <p:nvPr/>
        </p:nvSpPr>
        <p:spPr>
          <a:xfrm>
            <a:off x="452020" y="4208688"/>
            <a:ext cx="9156253" cy="461665"/>
          </a:xfrm>
          <a:prstGeom prst="rect">
            <a:avLst/>
          </a:prstGeom>
        </p:spPr>
        <p:txBody>
          <a:bodyPr wrap="square">
            <a:spAutoFit/>
          </a:bodyPr>
          <a:lstStyle/>
          <a:p>
            <a:r>
              <a:rPr lang="en-GB" sz="2400" dirty="0">
                <a:latin typeface="Century Gothic"/>
                <a:cs typeface="Century Gothic"/>
              </a:rPr>
              <a:t>DNA is a </a:t>
            </a:r>
            <a:r>
              <a:rPr lang="en-GB" sz="2400" b="1" dirty="0">
                <a:latin typeface="Century Gothic"/>
                <a:cs typeface="Century Gothic"/>
              </a:rPr>
              <a:t>polymer</a:t>
            </a:r>
            <a:r>
              <a:rPr lang="en-GB" sz="2400" dirty="0">
                <a:latin typeface="Century Gothic"/>
                <a:cs typeface="Century Gothic"/>
              </a:rPr>
              <a:t> made from </a:t>
            </a:r>
            <a:r>
              <a:rPr lang="en-GB" sz="2400" b="1" dirty="0">
                <a:latin typeface="Century Gothic"/>
                <a:cs typeface="Century Gothic"/>
              </a:rPr>
              <a:t>nucleotide monomers</a:t>
            </a:r>
            <a:r>
              <a:rPr lang="en-GB" sz="2400" dirty="0">
                <a:latin typeface="Century Gothic"/>
                <a:cs typeface="Century Gothic"/>
              </a:rPr>
              <a:t>.</a:t>
            </a:r>
          </a:p>
        </p:txBody>
      </p:sp>
    </p:spTree>
    <p:extLst>
      <p:ext uri="{BB962C8B-B14F-4D97-AF65-F5344CB8AC3E}">
        <p14:creationId xmlns:p14="http://schemas.microsoft.com/office/powerpoint/2010/main" val="209263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P spid="8"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openclipart.org/image/800px/313282">
            <a:extLst>
              <a:ext uri="{FF2B5EF4-FFF2-40B4-BE49-F238E27FC236}">
                <a16:creationId xmlns:a16="http://schemas.microsoft.com/office/drawing/2014/main" id="{E5332500-3D38-4CF1-91EC-3AEC3C77D3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644" y="276794"/>
            <a:ext cx="4021860" cy="3509073"/>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61;p3">
            <a:extLst>
              <a:ext uri="{FF2B5EF4-FFF2-40B4-BE49-F238E27FC236}">
                <a16:creationId xmlns:a16="http://schemas.microsoft.com/office/drawing/2014/main" id="{BBEF77A0-4D77-4B4F-9284-A078B851B9C4}"/>
              </a:ext>
            </a:extLst>
          </p:cNvPr>
          <p:cNvSpPr txBox="1"/>
          <p:nvPr/>
        </p:nvSpPr>
        <p:spPr>
          <a:xfrm>
            <a:off x="378212" y="370082"/>
            <a:ext cx="8812851" cy="4616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GB" sz="2400" b="1" dirty="0">
                <a:solidFill>
                  <a:schemeClr val="dk1"/>
                </a:solidFill>
                <a:latin typeface="Century Gothic"/>
                <a:ea typeface="Century Gothic"/>
                <a:cs typeface="Century Gothic"/>
                <a:sym typeface="Century Gothic"/>
              </a:rPr>
              <a:t>The structure of DNA</a:t>
            </a:r>
            <a:endParaRPr sz="2400" dirty="0">
              <a:solidFill>
                <a:schemeClr val="dk1"/>
              </a:solidFill>
              <a:latin typeface="Century Gothic"/>
              <a:ea typeface="Century Gothic"/>
              <a:cs typeface="Century Gothic"/>
              <a:sym typeface="Century Gothic"/>
            </a:endParaRPr>
          </a:p>
        </p:txBody>
      </p:sp>
      <p:sp>
        <p:nvSpPr>
          <p:cNvPr id="2" name="Rectangle 1">
            <a:extLst>
              <a:ext uri="{FF2B5EF4-FFF2-40B4-BE49-F238E27FC236}">
                <a16:creationId xmlns:a16="http://schemas.microsoft.com/office/drawing/2014/main" id="{25994D1A-5498-4080-BA6E-A2074B666BB5}"/>
              </a:ext>
            </a:extLst>
          </p:cNvPr>
          <p:cNvSpPr/>
          <p:nvPr/>
        </p:nvSpPr>
        <p:spPr>
          <a:xfrm>
            <a:off x="218543" y="944189"/>
            <a:ext cx="6096000" cy="5632311"/>
          </a:xfrm>
          <a:prstGeom prst="rect">
            <a:avLst/>
          </a:prstGeom>
          <a:noFill/>
        </p:spPr>
        <p:txBody>
          <a:bodyPr>
            <a:spAutoFit/>
          </a:bodyPr>
          <a:lstStyle/>
          <a:p>
            <a:pPr marL="342900" indent="-342900">
              <a:buFont typeface="Arial"/>
              <a:buChar char="•"/>
            </a:pPr>
            <a:r>
              <a:rPr lang="en-GB" sz="2400" dirty="0">
                <a:latin typeface="Century Gothic"/>
                <a:cs typeface="Century Gothic"/>
              </a:rPr>
              <a:t>DNA is a polymer made up from repeating units called </a:t>
            </a:r>
            <a:r>
              <a:rPr lang="en-GB" sz="2400" b="1" dirty="0">
                <a:latin typeface="Century Gothic"/>
                <a:cs typeface="Century Gothic"/>
              </a:rPr>
              <a:t>nucleotides</a:t>
            </a:r>
          </a:p>
          <a:p>
            <a:pPr marL="342900" indent="-342900">
              <a:buFont typeface="Arial"/>
              <a:buChar char="•"/>
            </a:pPr>
            <a:endParaRPr lang="en-GB" sz="2400" dirty="0">
              <a:latin typeface="Century Gothic"/>
              <a:cs typeface="Century Gothic"/>
            </a:endParaRPr>
          </a:p>
          <a:p>
            <a:pPr marL="342900" indent="-342900">
              <a:buFont typeface="Arial"/>
              <a:buChar char="•"/>
            </a:pPr>
            <a:r>
              <a:rPr lang="en-GB" sz="2400" dirty="0">
                <a:latin typeface="Century Gothic"/>
                <a:cs typeface="Century Gothic"/>
              </a:rPr>
              <a:t>Nucleotides are made up of three parts </a:t>
            </a:r>
            <a:r>
              <a:rPr lang="mr-IN" sz="2400" dirty="0">
                <a:latin typeface="Century Gothic"/>
                <a:cs typeface="Century Gothic"/>
              </a:rPr>
              <a:t>–</a:t>
            </a:r>
            <a:r>
              <a:rPr lang="en-GB" sz="2400" dirty="0">
                <a:latin typeface="Century Gothic"/>
                <a:cs typeface="Century Gothic"/>
              </a:rPr>
              <a:t> </a:t>
            </a:r>
            <a:r>
              <a:rPr lang="en-GB" sz="2400" b="1" dirty="0">
                <a:latin typeface="Century Gothic"/>
                <a:cs typeface="Century Gothic"/>
              </a:rPr>
              <a:t>phosphate</a:t>
            </a:r>
            <a:r>
              <a:rPr lang="en-GB" sz="2400" dirty="0">
                <a:latin typeface="Century Gothic"/>
                <a:cs typeface="Century Gothic"/>
              </a:rPr>
              <a:t> group, </a:t>
            </a:r>
            <a:r>
              <a:rPr lang="en-GB" sz="2400" b="1" dirty="0">
                <a:latin typeface="Century Gothic"/>
                <a:cs typeface="Century Gothic"/>
              </a:rPr>
              <a:t>sugar</a:t>
            </a:r>
            <a:r>
              <a:rPr lang="en-GB" sz="2400" dirty="0">
                <a:latin typeface="Century Gothic"/>
                <a:cs typeface="Century Gothic"/>
              </a:rPr>
              <a:t> and a </a:t>
            </a:r>
            <a:r>
              <a:rPr lang="en-GB" sz="2400" b="1" dirty="0">
                <a:latin typeface="Century Gothic"/>
                <a:cs typeface="Century Gothic"/>
              </a:rPr>
              <a:t>base</a:t>
            </a:r>
          </a:p>
          <a:p>
            <a:pPr marL="342900" indent="-342900">
              <a:buFont typeface="Arial"/>
              <a:buChar char="•"/>
            </a:pPr>
            <a:endParaRPr lang="en-GB" sz="2400" dirty="0">
              <a:latin typeface="Century Gothic"/>
              <a:cs typeface="Century Gothic"/>
            </a:endParaRPr>
          </a:p>
          <a:p>
            <a:pPr marL="342900" indent="-342900">
              <a:buFont typeface="Arial"/>
              <a:buChar char="•"/>
            </a:pPr>
            <a:r>
              <a:rPr lang="en-GB" sz="2400" dirty="0">
                <a:latin typeface="Century Gothic"/>
                <a:cs typeface="Century Gothic"/>
              </a:rPr>
              <a:t>The phosphate and sugar make the </a:t>
            </a:r>
            <a:r>
              <a:rPr lang="en-GB" sz="2400" b="1" dirty="0">
                <a:latin typeface="Century Gothic"/>
                <a:cs typeface="Century Gothic"/>
              </a:rPr>
              <a:t>backbone</a:t>
            </a:r>
            <a:r>
              <a:rPr lang="en-GB" sz="2400" dirty="0">
                <a:latin typeface="Century Gothic"/>
                <a:cs typeface="Century Gothic"/>
              </a:rPr>
              <a:t> of the DNA</a:t>
            </a:r>
          </a:p>
          <a:p>
            <a:pPr marL="342900" indent="-342900">
              <a:buFont typeface="Arial"/>
              <a:buChar char="•"/>
            </a:pPr>
            <a:endParaRPr lang="en-GB" sz="2400" dirty="0">
              <a:latin typeface="Century Gothic"/>
              <a:cs typeface="Century Gothic"/>
            </a:endParaRPr>
          </a:p>
          <a:p>
            <a:pPr marL="342900" indent="-342900">
              <a:buFont typeface="Arial"/>
              <a:buChar char="•"/>
            </a:pPr>
            <a:r>
              <a:rPr lang="en-GB" sz="2400" dirty="0">
                <a:latin typeface="Century Gothic"/>
                <a:cs typeface="Century Gothic"/>
              </a:rPr>
              <a:t>There are 4 different types of base (</a:t>
            </a:r>
            <a:r>
              <a:rPr lang="en-GB" sz="2400" b="1" dirty="0">
                <a:latin typeface="Century Gothic"/>
                <a:cs typeface="Century Gothic"/>
              </a:rPr>
              <a:t>A, T, C and G</a:t>
            </a:r>
            <a:r>
              <a:rPr lang="en-GB" sz="2400" dirty="0">
                <a:latin typeface="Century Gothic"/>
                <a:cs typeface="Century Gothic"/>
              </a:rPr>
              <a:t>)</a:t>
            </a:r>
          </a:p>
          <a:p>
            <a:pPr marL="342900" indent="-342900">
              <a:buFont typeface="Arial"/>
              <a:buChar char="•"/>
            </a:pPr>
            <a:endParaRPr lang="en-GB" sz="2400" dirty="0">
              <a:latin typeface="Century Gothic"/>
              <a:cs typeface="Century Gothic"/>
            </a:endParaRPr>
          </a:p>
          <a:p>
            <a:pPr marL="342900" indent="-342900">
              <a:buFont typeface="Arial"/>
              <a:buChar char="•"/>
            </a:pPr>
            <a:r>
              <a:rPr lang="en-GB" sz="2400" b="1" dirty="0">
                <a:latin typeface="Century Gothic"/>
                <a:cs typeface="Century Gothic"/>
              </a:rPr>
              <a:t>Hydrogen bonds </a:t>
            </a:r>
            <a:r>
              <a:rPr lang="en-GB" sz="2400" dirty="0">
                <a:latin typeface="Century Gothic"/>
                <a:cs typeface="Century Gothic"/>
              </a:rPr>
              <a:t>between the bases hold the two </a:t>
            </a:r>
            <a:r>
              <a:rPr lang="en-GB" sz="2400" b="1" dirty="0">
                <a:latin typeface="Century Gothic"/>
                <a:cs typeface="Century Gothic"/>
              </a:rPr>
              <a:t>strands</a:t>
            </a:r>
            <a:r>
              <a:rPr lang="en-GB" sz="2400" dirty="0">
                <a:latin typeface="Century Gothic"/>
                <a:cs typeface="Century Gothic"/>
              </a:rPr>
              <a:t> together.</a:t>
            </a:r>
          </a:p>
        </p:txBody>
      </p:sp>
      <p:sp>
        <p:nvSpPr>
          <p:cNvPr id="10" name="Pentagon 9">
            <a:extLst>
              <a:ext uri="{FF2B5EF4-FFF2-40B4-BE49-F238E27FC236}">
                <a16:creationId xmlns:a16="http://schemas.microsoft.com/office/drawing/2014/main" id="{511A7DD4-8D7B-467A-83D6-653CFFF24A86}"/>
              </a:ext>
            </a:extLst>
          </p:cNvPr>
          <p:cNvSpPr/>
          <p:nvPr/>
        </p:nvSpPr>
        <p:spPr>
          <a:xfrm>
            <a:off x="7809635" y="1932804"/>
            <a:ext cx="1752883" cy="1607458"/>
          </a:xfrm>
          <a:prstGeom prst="pentagon">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latin typeface="Century Gothic" panose="020B0502020202020204" pitchFamily="34" charset="0"/>
              </a:rPr>
              <a:t>Pentose sugar</a:t>
            </a:r>
          </a:p>
        </p:txBody>
      </p:sp>
      <p:sp>
        <p:nvSpPr>
          <p:cNvPr id="11" name="Rectangle 10">
            <a:extLst>
              <a:ext uri="{FF2B5EF4-FFF2-40B4-BE49-F238E27FC236}">
                <a16:creationId xmlns:a16="http://schemas.microsoft.com/office/drawing/2014/main" id="{19D3F90A-ED04-470D-B641-E21EAB3F6080}"/>
              </a:ext>
            </a:extLst>
          </p:cNvPr>
          <p:cNvSpPr/>
          <p:nvPr/>
        </p:nvSpPr>
        <p:spPr>
          <a:xfrm>
            <a:off x="8836703" y="1123814"/>
            <a:ext cx="2371151" cy="815029"/>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atin typeface="Century Gothic" panose="020B0502020202020204" pitchFamily="34" charset="0"/>
              </a:rPr>
              <a:t>Base</a:t>
            </a:r>
          </a:p>
        </p:txBody>
      </p:sp>
      <p:grpSp>
        <p:nvGrpSpPr>
          <p:cNvPr id="33" name="Group 32">
            <a:extLst>
              <a:ext uri="{FF2B5EF4-FFF2-40B4-BE49-F238E27FC236}">
                <a16:creationId xmlns:a16="http://schemas.microsoft.com/office/drawing/2014/main" id="{055B17D6-D82E-4C84-9257-BE0DA9308C31}"/>
              </a:ext>
            </a:extLst>
          </p:cNvPr>
          <p:cNvGrpSpPr/>
          <p:nvPr/>
        </p:nvGrpSpPr>
        <p:grpSpPr>
          <a:xfrm>
            <a:off x="7066894" y="4186989"/>
            <a:ext cx="3884789" cy="2002144"/>
            <a:chOff x="7066894" y="4186989"/>
            <a:chExt cx="3884789" cy="2002144"/>
          </a:xfrm>
        </p:grpSpPr>
        <p:cxnSp>
          <p:nvCxnSpPr>
            <p:cNvPr id="40" name="Straight Connector 39">
              <a:extLst>
                <a:ext uri="{FF2B5EF4-FFF2-40B4-BE49-F238E27FC236}">
                  <a16:creationId xmlns:a16="http://schemas.microsoft.com/office/drawing/2014/main" id="{787B5A3B-18C3-4FFC-AD38-CD6566BD531A}"/>
                </a:ext>
              </a:extLst>
            </p:cNvPr>
            <p:cNvCxnSpPr>
              <a:cxnSpLocks/>
            </p:cNvCxnSpPr>
            <p:nvPr/>
          </p:nvCxnSpPr>
          <p:spPr>
            <a:xfrm>
              <a:off x="8376611" y="6039853"/>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1B863B-80FF-4083-8E5B-8563E2574DF4}"/>
                </a:ext>
              </a:extLst>
            </p:cNvPr>
            <p:cNvCxnSpPr>
              <a:cxnSpLocks/>
            </p:cNvCxnSpPr>
            <p:nvPr/>
          </p:nvCxnSpPr>
          <p:spPr>
            <a:xfrm>
              <a:off x="8488904" y="5807243"/>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5F06173-5BB4-41D7-B20F-56FEE768DFB5}"/>
                </a:ext>
              </a:extLst>
            </p:cNvPr>
            <p:cNvCxnSpPr>
              <a:cxnSpLocks/>
            </p:cNvCxnSpPr>
            <p:nvPr/>
          </p:nvCxnSpPr>
          <p:spPr>
            <a:xfrm>
              <a:off x="8488904" y="5581475"/>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BDA7BB2-2FE5-4C53-A8C9-E10BFFF84A21}"/>
                </a:ext>
              </a:extLst>
            </p:cNvPr>
            <p:cNvCxnSpPr>
              <a:cxnSpLocks/>
            </p:cNvCxnSpPr>
            <p:nvPr/>
          </p:nvCxnSpPr>
          <p:spPr>
            <a:xfrm>
              <a:off x="8643506" y="4756485"/>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405214D-AB02-40C9-B1FC-718CDF43C96A}"/>
                </a:ext>
              </a:extLst>
            </p:cNvPr>
            <p:cNvCxnSpPr>
              <a:cxnSpLocks/>
            </p:cNvCxnSpPr>
            <p:nvPr/>
          </p:nvCxnSpPr>
          <p:spPr>
            <a:xfrm>
              <a:off x="8580517" y="4427621"/>
              <a:ext cx="94533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Arrow: Pentagon 16">
              <a:extLst>
                <a:ext uri="{FF2B5EF4-FFF2-40B4-BE49-F238E27FC236}">
                  <a16:creationId xmlns:a16="http://schemas.microsoft.com/office/drawing/2014/main" id="{D5E1BECD-0EFD-4F1B-A76E-0306B2547F49}"/>
                </a:ext>
              </a:extLst>
            </p:cNvPr>
            <p:cNvSpPr/>
            <p:nvPr/>
          </p:nvSpPr>
          <p:spPr>
            <a:xfrm>
              <a:off x="7066894" y="4186989"/>
              <a:ext cx="1752884" cy="834190"/>
            </a:xfrm>
            <a:prstGeom prst="homePlat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latin typeface="Century Gothic" panose="020B0502020202020204" pitchFamily="34" charset="0"/>
                </a:rPr>
                <a:t>A</a:t>
              </a:r>
            </a:p>
          </p:txBody>
        </p:sp>
        <p:grpSp>
          <p:nvGrpSpPr>
            <p:cNvPr id="21" name="Group 20">
              <a:extLst>
                <a:ext uri="{FF2B5EF4-FFF2-40B4-BE49-F238E27FC236}">
                  <a16:creationId xmlns:a16="http://schemas.microsoft.com/office/drawing/2014/main" id="{45939874-44DE-4130-ADDE-BD4E3928144E}"/>
                </a:ext>
              </a:extLst>
            </p:cNvPr>
            <p:cNvGrpSpPr/>
            <p:nvPr/>
          </p:nvGrpSpPr>
          <p:grpSpPr>
            <a:xfrm>
              <a:off x="9215010" y="4186989"/>
              <a:ext cx="1736672" cy="834190"/>
              <a:chOff x="9191063" y="4186989"/>
              <a:chExt cx="1736672" cy="834190"/>
            </a:xfrm>
            <a:solidFill>
              <a:srgbClr val="7030A0"/>
            </a:solidFill>
          </p:grpSpPr>
          <p:sp>
            <p:nvSpPr>
              <p:cNvPr id="18" name="Arrow: Chevron 17">
                <a:extLst>
                  <a:ext uri="{FF2B5EF4-FFF2-40B4-BE49-F238E27FC236}">
                    <a16:creationId xmlns:a16="http://schemas.microsoft.com/office/drawing/2014/main" id="{9407CF46-0E2A-48FF-B200-5A44E68580FE}"/>
                  </a:ext>
                </a:extLst>
              </p:cNvPr>
              <p:cNvSpPr/>
              <p:nvPr/>
            </p:nvSpPr>
            <p:spPr>
              <a:xfrm>
                <a:off x="9191063" y="4186989"/>
                <a:ext cx="1720631" cy="834190"/>
              </a:xfrm>
              <a:prstGeom prst="chevron">
                <a:avLst>
                  <a:gd name="adj" fmla="val 557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solidFill>
                      <a:schemeClr val="bg1"/>
                    </a:solidFill>
                    <a:latin typeface="Century Gothic" panose="020B0502020202020204" pitchFamily="34" charset="0"/>
                  </a:rPr>
                  <a:t>T</a:t>
                </a:r>
              </a:p>
            </p:txBody>
          </p:sp>
          <p:sp>
            <p:nvSpPr>
              <p:cNvPr id="20" name="Rectangle 19">
                <a:extLst>
                  <a:ext uri="{FF2B5EF4-FFF2-40B4-BE49-F238E27FC236}">
                    <a16:creationId xmlns:a16="http://schemas.microsoft.com/office/drawing/2014/main" id="{62327C61-8C8A-441B-94A3-DA2A51611BF9}"/>
                  </a:ext>
                </a:extLst>
              </p:cNvPr>
              <p:cNvSpPr/>
              <p:nvPr/>
            </p:nvSpPr>
            <p:spPr>
              <a:xfrm>
                <a:off x="10403420" y="4186989"/>
                <a:ext cx="524315" cy="8341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solidFill>
                    <a:schemeClr val="bg1"/>
                  </a:solidFill>
                  <a:latin typeface="Century Gothic" panose="020B0502020202020204" pitchFamily="34" charset="0"/>
                </a:endParaRPr>
              </a:p>
            </p:txBody>
          </p:sp>
        </p:grpSp>
        <p:grpSp>
          <p:nvGrpSpPr>
            <p:cNvPr id="25" name="Group 24">
              <a:extLst>
                <a:ext uri="{FF2B5EF4-FFF2-40B4-BE49-F238E27FC236}">
                  <a16:creationId xmlns:a16="http://schemas.microsoft.com/office/drawing/2014/main" id="{BFF2FDDB-1B2E-4130-800F-3AC6FAEBDE98}"/>
                </a:ext>
              </a:extLst>
            </p:cNvPr>
            <p:cNvGrpSpPr/>
            <p:nvPr/>
          </p:nvGrpSpPr>
          <p:grpSpPr>
            <a:xfrm>
              <a:off x="7087413" y="5374105"/>
              <a:ext cx="1752883" cy="815028"/>
              <a:chOff x="6899636" y="5374105"/>
              <a:chExt cx="1792574" cy="815028"/>
            </a:xfrm>
            <a:solidFill>
              <a:srgbClr val="7030A0"/>
            </a:solidFill>
          </p:grpSpPr>
          <p:sp>
            <p:nvSpPr>
              <p:cNvPr id="22" name="Flowchart: Stored Data 21">
                <a:extLst>
                  <a:ext uri="{FF2B5EF4-FFF2-40B4-BE49-F238E27FC236}">
                    <a16:creationId xmlns:a16="http://schemas.microsoft.com/office/drawing/2014/main" id="{A9F6FF36-1F17-400B-AD73-48A3F7F88A24}"/>
                  </a:ext>
                </a:extLst>
              </p:cNvPr>
              <p:cNvSpPr/>
              <p:nvPr/>
            </p:nvSpPr>
            <p:spPr>
              <a:xfrm>
                <a:off x="6939326" y="5374105"/>
                <a:ext cx="1752884" cy="815028"/>
              </a:xfrm>
              <a:prstGeom prst="flowChartOnlineStora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latin typeface="Century Gothic" panose="020B0502020202020204" pitchFamily="34" charset="0"/>
                  </a:rPr>
                  <a:t>C</a:t>
                </a:r>
              </a:p>
            </p:txBody>
          </p:sp>
          <p:sp>
            <p:nvSpPr>
              <p:cNvPr id="24" name="Rectangle 23">
                <a:extLst>
                  <a:ext uri="{FF2B5EF4-FFF2-40B4-BE49-F238E27FC236}">
                    <a16:creationId xmlns:a16="http://schemas.microsoft.com/office/drawing/2014/main" id="{F1AE3CA8-5D99-4D58-A02E-20A6733D2642}"/>
                  </a:ext>
                </a:extLst>
              </p:cNvPr>
              <p:cNvSpPr/>
              <p:nvPr/>
            </p:nvSpPr>
            <p:spPr>
              <a:xfrm>
                <a:off x="6899636" y="5374105"/>
                <a:ext cx="724275" cy="8150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latin typeface="Century Gothic" panose="020B0502020202020204" pitchFamily="34" charset="0"/>
                </a:endParaRPr>
              </a:p>
            </p:txBody>
          </p:sp>
        </p:grpSp>
        <p:grpSp>
          <p:nvGrpSpPr>
            <p:cNvPr id="29" name="Group 28">
              <a:extLst>
                <a:ext uri="{FF2B5EF4-FFF2-40B4-BE49-F238E27FC236}">
                  <a16:creationId xmlns:a16="http://schemas.microsoft.com/office/drawing/2014/main" id="{88C7ECF7-5422-4555-9D80-F6B7EE36E544}"/>
                </a:ext>
              </a:extLst>
            </p:cNvPr>
            <p:cNvGrpSpPr/>
            <p:nvPr/>
          </p:nvGrpSpPr>
          <p:grpSpPr>
            <a:xfrm>
              <a:off x="9215010" y="5374105"/>
              <a:ext cx="1736673" cy="815028"/>
              <a:chOff x="9215010" y="5374105"/>
              <a:chExt cx="1736673" cy="815028"/>
            </a:xfrm>
          </p:grpSpPr>
          <p:sp>
            <p:nvSpPr>
              <p:cNvPr id="27" name="Flowchart: Stored Data 26">
                <a:extLst>
                  <a:ext uri="{FF2B5EF4-FFF2-40B4-BE49-F238E27FC236}">
                    <a16:creationId xmlns:a16="http://schemas.microsoft.com/office/drawing/2014/main" id="{A56C76F5-67D8-4E8D-88D0-53235F1CF198}"/>
                  </a:ext>
                </a:extLst>
              </p:cNvPr>
              <p:cNvSpPr/>
              <p:nvPr/>
            </p:nvSpPr>
            <p:spPr>
              <a:xfrm>
                <a:off x="9215010" y="5374105"/>
                <a:ext cx="1529190" cy="815028"/>
              </a:xfrm>
              <a:prstGeom prst="flowChartOnlineStorag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a:latin typeface="Century Gothic" panose="020B0502020202020204" pitchFamily="34" charset="0"/>
                  </a:rPr>
                  <a:t>G</a:t>
                </a:r>
              </a:p>
            </p:txBody>
          </p:sp>
          <p:sp>
            <p:nvSpPr>
              <p:cNvPr id="28" name="Rectangle 27">
                <a:extLst>
                  <a:ext uri="{FF2B5EF4-FFF2-40B4-BE49-F238E27FC236}">
                    <a16:creationId xmlns:a16="http://schemas.microsoft.com/office/drawing/2014/main" id="{59A11C35-BE9D-468A-9FD2-0BAEB7450732}"/>
                  </a:ext>
                </a:extLst>
              </p:cNvPr>
              <p:cNvSpPr/>
              <p:nvPr/>
            </p:nvSpPr>
            <p:spPr>
              <a:xfrm>
                <a:off x="10244667" y="5374105"/>
                <a:ext cx="707016" cy="815028"/>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a:latin typeface="Century Gothic" panose="020B0502020202020204" pitchFamily="34" charset="0"/>
                </a:endParaRPr>
              </a:p>
            </p:txBody>
          </p:sp>
        </p:grpSp>
      </p:grpSp>
      <p:cxnSp>
        <p:nvCxnSpPr>
          <p:cNvPr id="26" name="Straight Connector 25">
            <a:extLst>
              <a:ext uri="{FF2B5EF4-FFF2-40B4-BE49-F238E27FC236}">
                <a16:creationId xmlns:a16="http://schemas.microsoft.com/office/drawing/2014/main" id="{4BF0C430-8B1E-4551-9AA9-C7BDE9D292E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09E679A3-F03C-44E7-979E-BBC31136E1C4}"/>
              </a:ext>
            </a:extLst>
          </p:cNvPr>
          <p:cNvSpPr/>
          <p:nvPr/>
        </p:nvSpPr>
        <p:spPr>
          <a:xfrm>
            <a:off x="6299462" y="836967"/>
            <a:ext cx="1595288" cy="16074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latin typeface="Century Gothic" panose="020B0502020202020204" pitchFamily="34" charset="0"/>
              </a:rPr>
              <a:t>Phosphate group</a:t>
            </a:r>
          </a:p>
        </p:txBody>
      </p:sp>
      <p:cxnSp>
        <p:nvCxnSpPr>
          <p:cNvPr id="12" name="Straight Connector 11">
            <a:extLst>
              <a:ext uri="{FF2B5EF4-FFF2-40B4-BE49-F238E27FC236}">
                <a16:creationId xmlns:a16="http://schemas.microsoft.com/office/drawing/2014/main" id="{0FCD8B26-C299-4EC6-91C6-0AA6D656191C}"/>
              </a:ext>
            </a:extLst>
          </p:cNvPr>
          <p:cNvCxnSpPr>
            <a:cxnSpLocks/>
            <a:stCxn id="9" idx="5"/>
            <a:endCxn id="10" idx="1"/>
          </p:cNvCxnSpPr>
          <p:nvPr/>
        </p:nvCxnSpPr>
        <p:spPr>
          <a:xfrm>
            <a:off x="7661125" y="2209018"/>
            <a:ext cx="148512" cy="337779"/>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41" name="Straight Connector 40">
            <a:extLst>
              <a:ext uri="{FF2B5EF4-FFF2-40B4-BE49-F238E27FC236}">
                <a16:creationId xmlns:a16="http://schemas.microsoft.com/office/drawing/2014/main" id="{8BC97B3F-43A5-46C2-B3BB-AD080ABC53D0}"/>
              </a:ext>
            </a:extLst>
          </p:cNvPr>
          <p:cNvCxnSpPr>
            <a:cxnSpLocks/>
            <a:stCxn id="11" idx="2"/>
            <a:endCxn id="10" idx="5"/>
          </p:cNvCxnSpPr>
          <p:nvPr/>
        </p:nvCxnSpPr>
        <p:spPr>
          <a:xfrm flipH="1">
            <a:off x="9562516" y="1938843"/>
            <a:ext cx="459763" cy="607954"/>
          </a:xfrm>
          <a:prstGeom prst="line">
            <a:avLst/>
          </a:prstGeom>
          <a:ln w="3810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188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xit" presetSubtype="0" fill="hold" nodeType="clickEffect">
                                  <p:stCondLst>
                                    <p:cond delay="0"/>
                                  </p:stCondLst>
                                  <p:childTnLst>
                                    <p:animEffect transition="out" filter="fade">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
                                            <p:txEl>
                                              <p:pRg st="6" end="6"/>
                                            </p:txEl>
                                          </p:spTgt>
                                        </p:tgtEl>
                                        <p:attrNameLst>
                                          <p:attrName>style.visibility</p:attrName>
                                        </p:attrNameLst>
                                      </p:cBhvr>
                                      <p:to>
                                        <p:strVal val="visible"/>
                                      </p:to>
                                    </p:set>
                                    <p:animEffect transition="in" filter="fade">
                                      <p:cBhvr>
                                        <p:cTn id="42" dur="500"/>
                                        <p:tgtEl>
                                          <p:spTgt spid="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fade">
                                      <p:cBhvr>
                                        <p:cTn id="47" dur="500"/>
                                        <p:tgtEl>
                                          <p:spTgt spid="2">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9"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507B3E28-9A1D-4031-92DE-12363DB937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schemas.microsoft.com/office/2006/metadata/properties"/>
    <ds:schemaRef ds:uri="http://schemas.openxmlformats.org/package/2006/metadata/core-properties"/>
    <ds:schemaRef ds:uri="e7f29ac3-c74a-46a7-9e80-ec6458dc319f"/>
    <ds:schemaRef ds:uri="http://schemas.microsoft.com/office/2006/documentManagement/types"/>
    <ds:schemaRef ds:uri="http://www.w3.org/XML/1998/namespace"/>
    <ds:schemaRef ds:uri="9dd66dd2-dc2f-4e10-8286-f1da66314693"/>
    <ds:schemaRef ds:uri="http://purl.org/dc/terms/"/>
    <ds:schemaRef ds:uri="http://purl.org/dc/elements/1.1/"/>
    <ds:schemaRef ds:uri="http://schemas.microsoft.com/office/infopath/2007/PartnerControl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10452</TotalTime>
  <Words>6198</Words>
  <Application>Microsoft Macintosh PowerPoint</Application>
  <PresentationFormat>Widescreen</PresentationFormat>
  <Paragraphs>583</Paragraphs>
  <Slides>26</Slides>
  <Notes>23</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Century Gothic</vt:lpstr>
      <vt:lpstr>Georgia</vt:lpstr>
      <vt:lpstr>Google Sans</vt:lpstr>
      <vt:lpstr>Times New Roman</vt:lpstr>
      <vt:lpstr>Wingdings</vt:lpstr>
      <vt:lpstr>B2.2.11 Feedback lesson</vt:lpstr>
      <vt:lpstr>Making this resource work for you</vt:lpstr>
      <vt:lpstr>PowerPoint Presentation</vt:lpstr>
      <vt:lpstr>PowerPoint Presentation</vt:lpstr>
      <vt:lpstr>PowerPoint Presentation</vt:lpstr>
      <vt:lpstr>C5.1.15</vt:lpstr>
      <vt:lpstr>PowerPoint Presentation</vt:lpstr>
      <vt:lpstr>This is the fix-it portion of the lesson</vt:lpstr>
      <vt:lpstr>Naturally Occurring Polymers</vt:lpstr>
      <vt:lpstr>PowerPoint Presentation</vt:lpstr>
      <vt:lpstr>PowerPoint Presentation</vt:lpstr>
      <vt:lpstr>Amino acids and polypeptides</vt:lpstr>
      <vt:lpstr>Which statements do you agree with?</vt:lpstr>
      <vt:lpstr>PowerPoint Presentation</vt:lpstr>
      <vt:lpstr>PowerPoint Presentation</vt:lpstr>
      <vt:lpstr>PowerPoint Presentation</vt:lpstr>
      <vt:lpstr>Drill</vt:lpstr>
      <vt:lpstr>Drill answers</vt:lpstr>
      <vt:lpstr>I: Explain: to use scientific understanding to make something clear or state the reason for something happening</vt:lpstr>
      <vt:lpstr>We: Explain: to use scientific understanding to make something clear or state the reason for something happening</vt:lpstr>
      <vt:lpstr>You: Explain: to use scientific understanding to make something clear or state the reason for something happening</vt:lpstr>
      <vt:lpstr>Worksheet</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1591</cp:revision>
  <dcterms:created xsi:type="dcterms:W3CDTF">2019-03-21T11:24:14Z</dcterms:created>
  <dcterms:modified xsi:type="dcterms:W3CDTF">2024-10-04T09:06:06Z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